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62" r:id="rId2"/>
    <p:sldId id="256" r:id="rId3"/>
    <p:sldId id="270" r:id="rId4"/>
    <p:sldId id="271" r:id="rId5"/>
    <p:sldId id="272" r:id="rId6"/>
    <p:sldId id="273" r:id="rId7"/>
    <p:sldId id="257" r:id="rId8"/>
    <p:sldId id="278" r:id="rId9"/>
    <p:sldId id="279" r:id="rId10"/>
    <p:sldId id="276" r:id="rId11"/>
    <p:sldId id="280" r:id="rId12"/>
    <p:sldId id="281" r:id="rId13"/>
    <p:sldId id="258" r:id="rId14"/>
    <p:sldId id="259" r:id="rId15"/>
    <p:sldId id="282" r:id="rId16"/>
    <p:sldId id="263" r:id="rId17"/>
    <p:sldId id="283" r:id="rId18"/>
    <p:sldId id="284" r:id="rId19"/>
    <p:sldId id="285" r:id="rId20"/>
    <p:sldId id="286" r:id="rId21"/>
    <p:sldId id="267" r:id="rId22"/>
    <p:sldId id="260" r:id="rId23"/>
    <p:sldId id="264" r:id="rId24"/>
    <p:sldId id="262" r:id="rId25"/>
    <p:sldId id="268" r:id="rId26"/>
    <p:sldId id="269" r:id="rId27"/>
    <p:sldId id="277" r:id="rId28"/>
    <p:sldId id="275" r:id="rId29"/>
    <p:sldId id="274" r:id="rId30"/>
    <p:sldId id="261"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E267C3-26E2-4B71-845F-FED7A7F4E65A}" type="datetimeFigureOut">
              <a:rPr lang="en-IN" smtClean="0"/>
              <a:t>23-09-2024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4E268-526C-4D0A-B264-CB59482FF37A}" type="slidenum">
              <a:rPr lang="en-IN" smtClean="0"/>
              <a:t>‹#›</a:t>
            </a:fld>
            <a:endParaRPr lang="en-IN"/>
          </a:p>
        </p:txBody>
      </p:sp>
    </p:spTree>
    <p:extLst>
      <p:ext uri="{BB962C8B-B14F-4D97-AF65-F5344CB8AC3E}">
        <p14:creationId xmlns:p14="http://schemas.microsoft.com/office/powerpoint/2010/main" val="2718719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A4E39B-21D3-4B52-8E8D-29E5E4252E7C}" type="slidenum">
              <a:rPr lang="en-IN" smtClean="0"/>
              <a:t>1</a:t>
            </a:fld>
            <a:endParaRPr lang="en-IN"/>
          </a:p>
        </p:txBody>
      </p:sp>
    </p:spTree>
    <p:extLst>
      <p:ext uri="{BB962C8B-B14F-4D97-AF65-F5344CB8AC3E}">
        <p14:creationId xmlns:p14="http://schemas.microsoft.com/office/powerpoint/2010/main" val="3088904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DCE3-BD3B-428C-A25C-0AF7EE6261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4AA01F5-00CA-4692-A223-CB94D0E58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E5C0A06-B7D1-48C2-B52F-45B3C6A5FE5B}"/>
              </a:ext>
            </a:extLst>
          </p:cNvPr>
          <p:cNvSpPr>
            <a:spLocks noGrp="1"/>
          </p:cNvSpPr>
          <p:nvPr>
            <p:ph type="dt" sz="half" idx="10"/>
          </p:nvPr>
        </p:nvSpPr>
        <p:spPr/>
        <p:txBody>
          <a:bodyPr/>
          <a:lstStyle/>
          <a:p>
            <a:fld id="{2C89A4B5-FE71-4F59-AFE3-CDA6D44A3EA4}" type="datetimeFigureOut">
              <a:rPr lang="en-IN" smtClean="0"/>
              <a:t>23-09-2024</a:t>
            </a:fld>
            <a:endParaRPr lang="en-IN"/>
          </a:p>
        </p:txBody>
      </p:sp>
      <p:sp>
        <p:nvSpPr>
          <p:cNvPr id="5" name="Footer Placeholder 4">
            <a:extLst>
              <a:ext uri="{FF2B5EF4-FFF2-40B4-BE49-F238E27FC236}">
                <a16:creationId xmlns:a16="http://schemas.microsoft.com/office/drawing/2014/main" id="{C4E2D84E-8706-4FA4-B42B-471932D94F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DE1A80-2261-4EBA-983E-269F25130B74}"/>
              </a:ext>
            </a:extLst>
          </p:cNvPr>
          <p:cNvSpPr>
            <a:spLocks noGrp="1"/>
          </p:cNvSpPr>
          <p:nvPr>
            <p:ph type="sldNum" sz="quarter" idx="12"/>
          </p:nvPr>
        </p:nvSpPr>
        <p:spPr/>
        <p:txBody>
          <a:bodyPr/>
          <a:lstStyle/>
          <a:p>
            <a:fld id="{EC803D8E-A59B-4307-8E5D-4693EE5378D1}" type="slidenum">
              <a:rPr lang="en-IN" smtClean="0"/>
              <a:t>‹#›</a:t>
            </a:fld>
            <a:endParaRPr lang="en-IN"/>
          </a:p>
        </p:txBody>
      </p:sp>
    </p:spTree>
    <p:extLst>
      <p:ext uri="{BB962C8B-B14F-4D97-AF65-F5344CB8AC3E}">
        <p14:creationId xmlns:p14="http://schemas.microsoft.com/office/powerpoint/2010/main" val="2474596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5338-24ED-4EBF-A939-AACFCCA7A63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5D61F9-837C-4C1D-B8C1-93DF6174F0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B16720-517E-4339-943D-EE3C95DFA49F}"/>
              </a:ext>
            </a:extLst>
          </p:cNvPr>
          <p:cNvSpPr>
            <a:spLocks noGrp="1"/>
          </p:cNvSpPr>
          <p:nvPr>
            <p:ph type="dt" sz="half" idx="10"/>
          </p:nvPr>
        </p:nvSpPr>
        <p:spPr/>
        <p:txBody>
          <a:bodyPr/>
          <a:lstStyle/>
          <a:p>
            <a:fld id="{2C89A4B5-FE71-4F59-AFE3-CDA6D44A3EA4}" type="datetimeFigureOut">
              <a:rPr lang="en-IN" smtClean="0"/>
              <a:t>23-09-2024</a:t>
            </a:fld>
            <a:endParaRPr lang="en-IN"/>
          </a:p>
        </p:txBody>
      </p:sp>
      <p:sp>
        <p:nvSpPr>
          <p:cNvPr id="5" name="Footer Placeholder 4">
            <a:extLst>
              <a:ext uri="{FF2B5EF4-FFF2-40B4-BE49-F238E27FC236}">
                <a16:creationId xmlns:a16="http://schemas.microsoft.com/office/drawing/2014/main" id="{3F843DCA-B11B-4B51-955E-DF559F048E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A104E9-186A-430B-BEF7-4CBC9859A6D5}"/>
              </a:ext>
            </a:extLst>
          </p:cNvPr>
          <p:cNvSpPr>
            <a:spLocks noGrp="1"/>
          </p:cNvSpPr>
          <p:nvPr>
            <p:ph type="sldNum" sz="quarter" idx="12"/>
          </p:nvPr>
        </p:nvSpPr>
        <p:spPr/>
        <p:txBody>
          <a:bodyPr/>
          <a:lstStyle/>
          <a:p>
            <a:fld id="{EC803D8E-A59B-4307-8E5D-4693EE5378D1}" type="slidenum">
              <a:rPr lang="en-IN" smtClean="0"/>
              <a:t>‹#›</a:t>
            </a:fld>
            <a:endParaRPr lang="en-IN"/>
          </a:p>
        </p:txBody>
      </p:sp>
    </p:spTree>
    <p:extLst>
      <p:ext uri="{BB962C8B-B14F-4D97-AF65-F5344CB8AC3E}">
        <p14:creationId xmlns:p14="http://schemas.microsoft.com/office/powerpoint/2010/main" val="2923760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1BBE25-A9BF-4CB2-BB8F-39E2AF27C9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B4988B-955A-48A9-AD3E-ABE8AA4B3E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D5C5D-F503-444D-B521-31FD3DA46D1D}"/>
              </a:ext>
            </a:extLst>
          </p:cNvPr>
          <p:cNvSpPr>
            <a:spLocks noGrp="1"/>
          </p:cNvSpPr>
          <p:nvPr>
            <p:ph type="dt" sz="half" idx="10"/>
          </p:nvPr>
        </p:nvSpPr>
        <p:spPr/>
        <p:txBody>
          <a:bodyPr/>
          <a:lstStyle/>
          <a:p>
            <a:fld id="{2C89A4B5-FE71-4F59-AFE3-CDA6D44A3EA4}" type="datetimeFigureOut">
              <a:rPr lang="en-IN" smtClean="0"/>
              <a:t>23-09-2024</a:t>
            </a:fld>
            <a:endParaRPr lang="en-IN"/>
          </a:p>
        </p:txBody>
      </p:sp>
      <p:sp>
        <p:nvSpPr>
          <p:cNvPr id="5" name="Footer Placeholder 4">
            <a:extLst>
              <a:ext uri="{FF2B5EF4-FFF2-40B4-BE49-F238E27FC236}">
                <a16:creationId xmlns:a16="http://schemas.microsoft.com/office/drawing/2014/main" id="{EE459B11-179C-4687-841B-A8F0A715CD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7AB071-5F48-49F4-9A4D-F385C5DABD1C}"/>
              </a:ext>
            </a:extLst>
          </p:cNvPr>
          <p:cNvSpPr>
            <a:spLocks noGrp="1"/>
          </p:cNvSpPr>
          <p:nvPr>
            <p:ph type="sldNum" sz="quarter" idx="12"/>
          </p:nvPr>
        </p:nvSpPr>
        <p:spPr/>
        <p:txBody>
          <a:bodyPr/>
          <a:lstStyle/>
          <a:p>
            <a:fld id="{EC803D8E-A59B-4307-8E5D-4693EE5378D1}" type="slidenum">
              <a:rPr lang="en-IN" smtClean="0"/>
              <a:t>‹#›</a:t>
            </a:fld>
            <a:endParaRPr lang="en-IN"/>
          </a:p>
        </p:txBody>
      </p:sp>
    </p:spTree>
    <p:extLst>
      <p:ext uri="{BB962C8B-B14F-4D97-AF65-F5344CB8AC3E}">
        <p14:creationId xmlns:p14="http://schemas.microsoft.com/office/powerpoint/2010/main" val="24673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9E75D-C6A2-49C6-A6F7-6E72A9AC6D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CF838D-AC6A-4187-A6AE-1B460D1F3C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33FC65-570D-4907-9FD6-84840B7C0185}"/>
              </a:ext>
            </a:extLst>
          </p:cNvPr>
          <p:cNvSpPr>
            <a:spLocks noGrp="1"/>
          </p:cNvSpPr>
          <p:nvPr>
            <p:ph type="dt" sz="half" idx="10"/>
          </p:nvPr>
        </p:nvSpPr>
        <p:spPr/>
        <p:txBody>
          <a:bodyPr/>
          <a:lstStyle/>
          <a:p>
            <a:fld id="{2C89A4B5-FE71-4F59-AFE3-CDA6D44A3EA4}" type="datetimeFigureOut">
              <a:rPr lang="en-IN" smtClean="0"/>
              <a:t>23-09-2024</a:t>
            </a:fld>
            <a:endParaRPr lang="en-IN"/>
          </a:p>
        </p:txBody>
      </p:sp>
      <p:sp>
        <p:nvSpPr>
          <p:cNvPr id="5" name="Footer Placeholder 4">
            <a:extLst>
              <a:ext uri="{FF2B5EF4-FFF2-40B4-BE49-F238E27FC236}">
                <a16:creationId xmlns:a16="http://schemas.microsoft.com/office/drawing/2014/main" id="{D43857B6-F2BF-417D-B7CC-B1D4B31773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95D492-8422-4B43-81F9-08B5442AE552}"/>
              </a:ext>
            </a:extLst>
          </p:cNvPr>
          <p:cNvSpPr>
            <a:spLocks noGrp="1"/>
          </p:cNvSpPr>
          <p:nvPr>
            <p:ph type="sldNum" sz="quarter" idx="12"/>
          </p:nvPr>
        </p:nvSpPr>
        <p:spPr/>
        <p:txBody>
          <a:bodyPr/>
          <a:lstStyle/>
          <a:p>
            <a:fld id="{EC803D8E-A59B-4307-8E5D-4693EE5378D1}" type="slidenum">
              <a:rPr lang="en-IN" smtClean="0"/>
              <a:t>‹#›</a:t>
            </a:fld>
            <a:endParaRPr lang="en-IN"/>
          </a:p>
        </p:txBody>
      </p:sp>
    </p:spTree>
    <p:extLst>
      <p:ext uri="{BB962C8B-B14F-4D97-AF65-F5344CB8AC3E}">
        <p14:creationId xmlns:p14="http://schemas.microsoft.com/office/powerpoint/2010/main" val="4068494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068F2-E407-4032-BB37-A80E0A520C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0FFEE8-F833-4235-B1C9-6B700921C2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51095-2E52-4170-A415-30CB9FFE5131}"/>
              </a:ext>
            </a:extLst>
          </p:cNvPr>
          <p:cNvSpPr>
            <a:spLocks noGrp="1"/>
          </p:cNvSpPr>
          <p:nvPr>
            <p:ph type="dt" sz="half" idx="10"/>
          </p:nvPr>
        </p:nvSpPr>
        <p:spPr/>
        <p:txBody>
          <a:bodyPr/>
          <a:lstStyle/>
          <a:p>
            <a:fld id="{2C89A4B5-FE71-4F59-AFE3-CDA6D44A3EA4}" type="datetimeFigureOut">
              <a:rPr lang="en-IN" smtClean="0"/>
              <a:t>23-09-2024</a:t>
            </a:fld>
            <a:endParaRPr lang="en-IN"/>
          </a:p>
        </p:txBody>
      </p:sp>
      <p:sp>
        <p:nvSpPr>
          <p:cNvPr id="5" name="Footer Placeholder 4">
            <a:extLst>
              <a:ext uri="{FF2B5EF4-FFF2-40B4-BE49-F238E27FC236}">
                <a16:creationId xmlns:a16="http://schemas.microsoft.com/office/drawing/2014/main" id="{02457802-3BBB-4559-A325-128B66CDD2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09FFB0-3885-4434-A4F9-A58A0DAFAAF8}"/>
              </a:ext>
            </a:extLst>
          </p:cNvPr>
          <p:cNvSpPr>
            <a:spLocks noGrp="1"/>
          </p:cNvSpPr>
          <p:nvPr>
            <p:ph type="sldNum" sz="quarter" idx="12"/>
          </p:nvPr>
        </p:nvSpPr>
        <p:spPr/>
        <p:txBody>
          <a:bodyPr/>
          <a:lstStyle/>
          <a:p>
            <a:fld id="{EC803D8E-A59B-4307-8E5D-4693EE5378D1}" type="slidenum">
              <a:rPr lang="en-IN" smtClean="0"/>
              <a:t>‹#›</a:t>
            </a:fld>
            <a:endParaRPr lang="en-IN"/>
          </a:p>
        </p:txBody>
      </p:sp>
    </p:spTree>
    <p:extLst>
      <p:ext uri="{BB962C8B-B14F-4D97-AF65-F5344CB8AC3E}">
        <p14:creationId xmlns:p14="http://schemas.microsoft.com/office/powerpoint/2010/main" val="3912430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2123-0362-4138-A02A-2B5655FE2C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B0F983-217A-4140-9B22-B5C2347DF9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AF3632A-ED7C-45B1-AD4E-3D5C9BB61E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DF3179-F5C1-4F2B-A1D6-3EBEFAF61F60}"/>
              </a:ext>
            </a:extLst>
          </p:cNvPr>
          <p:cNvSpPr>
            <a:spLocks noGrp="1"/>
          </p:cNvSpPr>
          <p:nvPr>
            <p:ph type="dt" sz="half" idx="10"/>
          </p:nvPr>
        </p:nvSpPr>
        <p:spPr/>
        <p:txBody>
          <a:bodyPr/>
          <a:lstStyle/>
          <a:p>
            <a:fld id="{2C89A4B5-FE71-4F59-AFE3-CDA6D44A3EA4}" type="datetimeFigureOut">
              <a:rPr lang="en-IN" smtClean="0"/>
              <a:t>23-09-2024</a:t>
            </a:fld>
            <a:endParaRPr lang="en-IN"/>
          </a:p>
        </p:txBody>
      </p:sp>
      <p:sp>
        <p:nvSpPr>
          <p:cNvPr id="6" name="Footer Placeholder 5">
            <a:extLst>
              <a:ext uri="{FF2B5EF4-FFF2-40B4-BE49-F238E27FC236}">
                <a16:creationId xmlns:a16="http://schemas.microsoft.com/office/drawing/2014/main" id="{56748631-1DD5-47C6-AA23-2EC94023E6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463463-C2EA-4E27-BAB0-4E33ED76E263}"/>
              </a:ext>
            </a:extLst>
          </p:cNvPr>
          <p:cNvSpPr>
            <a:spLocks noGrp="1"/>
          </p:cNvSpPr>
          <p:nvPr>
            <p:ph type="sldNum" sz="quarter" idx="12"/>
          </p:nvPr>
        </p:nvSpPr>
        <p:spPr/>
        <p:txBody>
          <a:bodyPr/>
          <a:lstStyle/>
          <a:p>
            <a:fld id="{EC803D8E-A59B-4307-8E5D-4693EE5378D1}" type="slidenum">
              <a:rPr lang="en-IN" smtClean="0"/>
              <a:t>‹#›</a:t>
            </a:fld>
            <a:endParaRPr lang="en-IN"/>
          </a:p>
        </p:txBody>
      </p:sp>
    </p:spTree>
    <p:extLst>
      <p:ext uri="{BB962C8B-B14F-4D97-AF65-F5344CB8AC3E}">
        <p14:creationId xmlns:p14="http://schemas.microsoft.com/office/powerpoint/2010/main" val="113507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E83F-0DEB-4831-9302-BF350745BA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31BB70-4EBA-4B56-844E-CACF7272E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D24FB6-0974-4710-B0BE-0A9C77F52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A3710E-95E0-4140-871E-A3D8D4333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50040B-9BE9-4B88-A960-1E1B2F92F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DBB00D7-CB97-4935-AFA4-6149B2AA022C}"/>
              </a:ext>
            </a:extLst>
          </p:cNvPr>
          <p:cNvSpPr>
            <a:spLocks noGrp="1"/>
          </p:cNvSpPr>
          <p:nvPr>
            <p:ph type="dt" sz="half" idx="10"/>
          </p:nvPr>
        </p:nvSpPr>
        <p:spPr/>
        <p:txBody>
          <a:bodyPr/>
          <a:lstStyle/>
          <a:p>
            <a:fld id="{2C89A4B5-FE71-4F59-AFE3-CDA6D44A3EA4}" type="datetimeFigureOut">
              <a:rPr lang="en-IN" smtClean="0"/>
              <a:t>23-09-2024</a:t>
            </a:fld>
            <a:endParaRPr lang="en-IN"/>
          </a:p>
        </p:txBody>
      </p:sp>
      <p:sp>
        <p:nvSpPr>
          <p:cNvPr id="8" name="Footer Placeholder 7">
            <a:extLst>
              <a:ext uri="{FF2B5EF4-FFF2-40B4-BE49-F238E27FC236}">
                <a16:creationId xmlns:a16="http://schemas.microsoft.com/office/drawing/2014/main" id="{6E11E209-771B-440A-90C5-0B83982BF0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0760FA3-67AF-491A-BDE2-5DB11D158202}"/>
              </a:ext>
            </a:extLst>
          </p:cNvPr>
          <p:cNvSpPr>
            <a:spLocks noGrp="1"/>
          </p:cNvSpPr>
          <p:nvPr>
            <p:ph type="sldNum" sz="quarter" idx="12"/>
          </p:nvPr>
        </p:nvSpPr>
        <p:spPr/>
        <p:txBody>
          <a:bodyPr/>
          <a:lstStyle/>
          <a:p>
            <a:fld id="{EC803D8E-A59B-4307-8E5D-4693EE5378D1}" type="slidenum">
              <a:rPr lang="en-IN" smtClean="0"/>
              <a:t>‹#›</a:t>
            </a:fld>
            <a:endParaRPr lang="en-IN"/>
          </a:p>
        </p:txBody>
      </p:sp>
    </p:spTree>
    <p:extLst>
      <p:ext uri="{BB962C8B-B14F-4D97-AF65-F5344CB8AC3E}">
        <p14:creationId xmlns:p14="http://schemas.microsoft.com/office/powerpoint/2010/main" val="1778933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9743-FE8D-4FBD-BE8A-BB79A4F8E4D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646847-1D2D-48EB-AE09-0A38658340F6}"/>
              </a:ext>
            </a:extLst>
          </p:cNvPr>
          <p:cNvSpPr>
            <a:spLocks noGrp="1"/>
          </p:cNvSpPr>
          <p:nvPr>
            <p:ph type="dt" sz="half" idx="10"/>
          </p:nvPr>
        </p:nvSpPr>
        <p:spPr/>
        <p:txBody>
          <a:bodyPr/>
          <a:lstStyle/>
          <a:p>
            <a:fld id="{2C89A4B5-FE71-4F59-AFE3-CDA6D44A3EA4}" type="datetimeFigureOut">
              <a:rPr lang="en-IN" smtClean="0"/>
              <a:t>23-09-2024</a:t>
            </a:fld>
            <a:endParaRPr lang="en-IN"/>
          </a:p>
        </p:txBody>
      </p:sp>
      <p:sp>
        <p:nvSpPr>
          <p:cNvPr id="4" name="Footer Placeholder 3">
            <a:extLst>
              <a:ext uri="{FF2B5EF4-FFF2-40B4-BE49-F238E27FC236}">
                <a16:creationId xmlns:a16="http://schemas.microsoft.com/office/drawing/2014/main" id="{054C79D4-07FD-4B58-88DB-C0EFC7DE01A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9197DB-C6B2-46D8-A1D9-DE6201F99809}"/>
              </a:ext>
            </a:extLst>
          </p:cNvPr>
          <p:cNvSpPr>
            <a:spLocks noGrp="1"/>
          </p:cNvSpPr>
          <p:nvPr>
            <p:ph type="sldNum" sz="quarter" idx="12"/>
          </p:nvPr>
        </p:nvSpPr>
        <p:spPr/>
        <p:txBody>
          <a:bodyPr/>
          <a:lstStyle/>
          <a:p>
            <a:fld id="{EC803D8E-A59B-4307-8E5D-4693EE5378D1}" type="slidenum">
              <a:rPr lang="en-IN" smtClean="0"/>
              <a:t>‹#›</a:t>
            </a:fld>
            <a:endParaRPr lang="en-IN"/>
          </a:p>
        </p:txBody>
      </p:sp>
    </p:spTree>
    <p:extLst>
      <p:ext uri="{BB962C8B-B14F-4D97-AF65-F5344CB8AC3E}">
        <p14:creationId xmlns:p14="http://schemas.microsoft.com/office/powerpoint/2010/main" val="217230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95C9B6-E6E8-48AF-BE05-252EA628BAA1}"/>
              </a:ext>
            </a:extLst>
          </p:cNvPr>
          <p:cNvSpPr>
            <a:spLocks noGrp="1"/>
          </p:cNvSpPr>
          <p:nvPr>
            <p:ph type="dt" sz="half" idx="10"/>
          </p:nvPr>
        </p:nvSpPr>
        <p:spPr/>
        <p:txBody>
          <a:bodyPr/>
          <a:lstStyle/>
          <a:p>
            <a:fld id="{2C89A4B5-FE71-4F59-AFE3-CDA6D44A3EA4}" type="datetimeFigureOut">
              <a:rPr lang="en-IN" smtClean="0"/>
              <a:t>23-09-2024</a:t>
            </a:fld>
            <a:endParaRPr lang="en-IN"/>
          </a:p>
        </p:txBody>
      </p:sp>
      <p:sp>
        <p:nvSpPr>
          <p:cNvPr id="3" name="Footer Placeholder 2">
            <a:extLst>
              <a:ext uri="{FF2B5EF4-FFF2-40B4-BE49-F238E27FC236}">
                <a16:creationId xmlns:a16="http://schemas.microsoft.com/office/drawing/2014/main" id="{95304080-D9BA-4482-99BA-074B76E3DDD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0E19578-0AA7-45BF-AC9B-8EAEF6282F84}"/>
              </a:ext>
            </a:extLst>
          </p:cNvPr>
          <p:cNvSpPr>
            <a:spLocks noGrp="1"/>
          </p:cNvSpPr>
          <p:nvPr>
            <p:ph type="sldNum" sz="quarter" idx="12"/>
          </p:nvPr>
        </p:nvSpPr>
        <p:spPr/>
        <p:txBody>
          <a:bodyPr/>
          <a:lstStyle/>
          <a:p>
            <a:fld id="{EC803D8E-A59B-4307-8E5D-4693EE5378D1}" type="slidenum">
              <a:rPr lang="en-IN" smtClean="0"/>
              <a:t>‹#›</a:t>
            </a:fld>
            <a:endParaRPr lang="en-IN"/>
          </a:p>
        </p:txBody>
      </p:sp>
    </p:spTree>
    <p:extLst>
      <p:ext uri="{BB962C8B-B14F-4D97-AF65-F5344CB8AC3E}">
        <p14:creationId xmlns:p14="http://schemas.microsoft.com/office/powerpoint/2010/main" val="2333511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A132-9806-4CBD-9EC2-036926D8F2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A1919B-294B-43FF-AB58-9441ECC1B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E8BC47-F96D-448B-AB5E-78A7B42C29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7E1151-6FB8-4866-A85E-CE306928A7B5}"/>
              </a:ext>
            </a:extLst>
          </p:cNvPr>
          <p:cNvSpPr>
            <a:spLocks noGrp="1"/>
          </p:cNvSpPr>
          <p:nvPr>
            <p:ph type="dt" sz="half" idx="10"/>
          </p:nvPr>
        </p:nvSpPr>
        <p:spPr/>
        <p:txBody>
          <a:bodyPr/>
          <a:lstStyle/>
          <a:p>
            <a:fld id="{2C89A4B5-FE71-4F59-AFE3-CDA6D44A3EA4}" type="datetimeFigureOut">
              <a:rPr lang="en-IN" smtClean="0"/>
              <a:t>23-09-2024</a:t>
            </a:fld>
            <a:endParaRPr lang="en-IN"/>
          </a:p>
        </p:txBody>
      </p:sp>
      <p:sp>
        <p:nvSpPr>
          <p:cNvPr id="6" name="Footer Placeholder 5">
            <a:extLst>
              <a:ext uri="{FF2B5EF4-FFF2-40B4-BE49-F238E27FC236}">
                <a16:creationId xmlns:a16="http://schemas.microsoft.com/office/drawing/2014/main" id="{C5A12ED3-72BC-479B-A37C-B361397E89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EEC671-874D-4C41-989F-573D9F1A53D3}"/>
              </a:ext>
            </a:extLst>
          </p:cNvPr>
          <p:cNvSpPr>
            <a:spLocks noGrp="1"/>
          </p:cNvSpPr>
          <p:nvPr>
            <p:ph type="sldNum" sz="quarter" idx="12"/>
          </p:nvPr>
        </p:nvSpPr>
        <p:spPr/>
        <p:txBody>
          <a:bodyPr/>
          <a:lstStyle/>
          <a:p>
            <a:fld id="{EC803D8E-A59B-4307-8E5D-4693EE5378D1}" type="slidenum">
              <a:rPr lang="en-IN" smtClean="0"/>
              <a:t>‹#›</a:t>
            </a:fld>
            <a:endParaRPr lang="en-IN"/>
          </a:p>
        </p:txBody>
      </p:sp>
    </p:spTree>
    <p:extLst>
      <p:ext uri="{BB962C8B-B14F-4D97-AF65-F5344CB8AC3E}">
        <p14:creationId xmlns:p14="http://schemas.microsoft.com/office/powerpoint/2010/main" val="3380856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A77F-0D4C-41C4-AC9E-B017CE91CA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C53605-AF51-4DCB-A2C2-286094E51C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EC4F29-3820-446D-B10D-E7F36CF290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3B6D0-E4C9-443C-B74E-6B275F9A4402}"/>
              </a:ext>
            </a:extLst>
          </p:cNvPr>
          <p:cNvSpPr>
            <a:spLocks noGrp="1"/>
          </p:cNvSpPr>
          <p:nvPr>
            <p:ph type="dt" sz="half" idx="10"/>
          </p:nvPr>
        </p:nvSpPr>
        <p:spPr/>
        <p:txBody>
          <a:bodyPr/>
          <a:lstStyle/>
          <a:p>
            <a:fld id="{2C89A4B5-FE71-4F59-AFE3-CDA6D44A3EA4}" type="datetimeFigureOut">
              <a:rPr lang="en-IN" smtClean="0"/>
              <a:t>23-09-2024</a:t>
            </a:fld>
            <a:endParaRPr lang="en-IN"/>
          </a:p>
        </p:txBody>
      </p:sp>
      <p:sp>
        <p:nvSpPr>
          <p:cNvPr id="6" name="Footer Placeholder 5">
            <a:extLst>
              <a:ext uri="{FF2B5EF4-FFF2-40B4-BE49-F238E27FC236}">
                <a16:creationId xmlns:a16="http://schemas.microsoft.com/office/drawing/2014/main" id="{0F7A5F03-BDF3-4790-A45F-F7EB558F13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6D2FC7-C9C8-45B3-B52D-4101F227CD2F}"/>
              </a:ext>
            </a:extLst>
          </p:cNvPr>
          <p:cNvSpPr>
            <a:spLocks noGrp="1"/>
          </p:cNvSpPr>
          <p:nvPr>
            <p:ph type="sldNum" sz="quarter" idx="12"/>
          </p:nvPr>
        </p:nvSpPr>
        <p:spPr/>
        <p:txBody>
          <a:bodyPr/>
          <a:lstStyle/>
          <a:p>
            <a:fld id="{EC803D8E-A59B-4307-8E5D-4693EE5378D1}" type="slidenum">
              <a:rPr lang="en-IN" smtClean="0"/>
              <a:t>‹#›</a:t>
            </a:fld>
            <a:endParaRPr lang="en-IN"/>
          </a:p>
        </p:txBody>
      </p:sp>
    </p:spTree>
    <p:extLst>
      <p:ext uri="{BB962C8B-B14F-4D97-AF65-F5344CB8AC3E}">
        <p14:creationId xmlns:p14="http://schemas.microsoft.com/office/powerpoint/2010/main" val="1172708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276F2D-0779-4F80-8A36-365A82AEDA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D84F19-C52B-4130-9693-75C12FD18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317A3C-C0EC-4CF1-A4FA-0CB44D2B0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9A4B5-FE71-4F59-AFE3-CDA6D44A3EA4}" type="datetimeFigureOut">
              <a:rPr lang="en-IN" smtClean="0"/>
              <a:t>23-09-2024</a:t>
            </a:fld>
            <a:endParaRPr lang="en-IN"/>
          </a:p>
        </p:txBody>
      </p:sp>
      <p:sp>
        <p:nvSpPr>
          <p:cNvPr id="5" name="Footer Placeholder 4">
            <a:extLst>
              <a:ext uri="{FF2B5EF4-FFF2-40B4-BE49-F238E27FC236}">
                <a16:creationId xmlns:a16="http://schemas.microsoft.com/office/drawing/2014/main" id="{3FF7C015-D190-4FD6-B7C6-1A3F4862D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989AFF-D147-44AB-A546-B993ADADA7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803D8E-A59B-4307-8E5D-4693EE5378D1}" type="slidenum">
              <a:rPr lang="en-IN" smtClean="0"/>
              <a:t>‹#›</a:t>
            </a:fld>
            <a:endParaRPr lang="en-IN"/>
          </a:p>
        </p:txBody>
      </p:sp>
    </p:spTree>
    <p:extLst>
      <p:ext uri="{BB962C8B-B14F-4D97-AF65-F5344CB8AC3E}">
        <p14:creationId xmlns:p14="http://schemas.microsoft.com/office/powerpoint/2010/main" val="1680953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bing.com/ck/a?!&amp;&amp;p=9158114ba42c886bJmltdHM9MTY2ODU1NjgwMCZpZ3VpZD0zZWZjMWQzYy01ZDhiLTY1NzEtM2I1Yy0wYzhhNWM2MzY0ZDYmaW5zaWQ9NTIwOA&amp;ptn=3&amp;hsh=3&amp;fclid=3efc1d3c-5d8b-6571-3b5c-0c8a5c6364d6&amp;psq=deprtaement+of+computer+scoence+and+engimnerring&amp;u=a1aHR0cHM6Ly93d3cuc2N1LmVkdS9lbmdpbmVlcmluZy9hY2FkZW1pYy1wcm9ncmFtcy9kZXBhcnRtZW50LW9mLWNvbXB1dGVyLWVuZ2luZWVyaW5nLw&amp;ntb=1"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knowledgehut.com/blog/data-science/overfitting-and-underfitting-in-machine-learn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4D4819-D7DD-F22A-4C68-D50A73BD631A}"/>
              </a:ext>
            </a:extLst>
          </p:cNvPr>
          <p:cNvSpPr>
            <a:spLocks noChangeArrowheads="1"/>
          </p:cNvSpPr>
          <p:nvPr/>
        </p:nvSpPr>
        <p:spPr bwMode="auto">
          <a:xfrm>
            <a:off x="258058" y="70065"/>
            <a:ext cx="11801419"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VALLURUPALLI NAGESWARA RAO VIGNANA JYOTHI </a:t>
            </a:r>
            <a:r>
              <a:rPr lang="en-US" altLang="en-US" sz="2800" dirty="0"/>
              <a:t> </a:t>
            </a:r>
            <a:r>
              <a:rPr kumimoji="0" lang="en-US" altLang="en-US" sz="2800" b="1" i="0" u="none" strike="noStrike" cap="none" normalizeH="0" baseline="0" dirty="0">
                <a:ln>
                  <a:noFill/>
                </a:ln>
                <a:solidFill>
                  <a:srgbClr val="000000"/>
                </a:solidFill>
                <a:effectLst/>
                <a:latin typeface="Cambria" panose="02040503050406030204" pitchFamily="18" charset="0"/>
                <a:ea typeface="Calibri" panose="020F0502020204030204" pitchFamily="34" charset="0"/>
                <a:cs typeface="Arial" panose="020B0604020202020204" pitchFamily="34" charset="0"/>
              </a:rPr>
              <a:t>INSTITUTE OF ENGINEERING AND TECHNOLOGY</a:t>
            </a:r>
            <a:endParaRPr kumimoji="0" lang="en-US" altLang="en-US" sz="28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40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Department of Computer Science and Engineering </a:t>
            </a:r>
          </a:p>
          <a:p>
            <a:pPr marL="0" marR="0" lvl="0" indent="457200" algn="ctr" defTabSz="914400" rtl="0" eaLnBrk="0" fontAlgn="base" latinLnBrk="0" hangingPunct="0">
              <a:lnSpc>
                <a:spcPct val="100000"/>
              </a:lnSpc>
              <a:spcBef>
                <a:spcPct val="0"/>
              </a:spcBef>
              <a:spcAft>
                <a:spcPct val="0"/>
              </a:spcAft>
              <a:buClrTx/>
              <a:buSzTx/>
              <a:buFontTx/>
              <a:buNone/>
              <a:tabLst/>
            </a:pPr>
            <a:endParaRPr lang="en-US" b="1"/>
          </a:p>
          <a:p>
            <a:pPr marL="0" marR="0" lvl="0" indent="457200" algn="ctr" defTabSz="914400" rtl="0" eaLnBrk="0" fontAlgn="base" latinLnBrk="0" hangingPunct="0">
              <a:lnSpc>
                <a:spcPct val="100000"/>
              </a:lnSpc>
              <a:spcBef>
                <a:spcPct val="0"/>
              </a:spcBef>
              <a:spcAft>
                <a:spcPct val="0"/>
              </a:spcAft>
              <a:buClrTx/>
              <a:buSzTx/>
              <a:buFontTx/>
              <a:buNone/>
              <a:tabLst/>
            </a:pPr>
            <a:r>
              <a:rPr lang="en-US" b="1"/>
              <a:t>Underfitting </a:t>
            </a:r>
            <a:r>
              <a:rPr lang="en-US" b="1" dirty="0"/>
              <a:t>and Overfitting</a:t>
            </a:r>
            <a:endParaRPr kumimoji="0" lang="en-US" altLang="en-US" b="0" i="0" u="none" strike="noStrike" cap="none" normalizeH="0" baseline="0" dirty="0">
              <a:ln>
                <a:noFill/>
              </a:ln>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3">
            <a:extLst>
              <a:ext uri="{FF2B5EF4-FFF2-40B4-BE49-F238E27FC236}">
                <a16:creationId xmlns:a16="http://schemas.microsoft.com/office/drawing/2014/main" id="{1F402572-1AC1-C244-FE3C-D3880CA04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417" y="1335521"/>
            <a:ext cx="1790700" cy="1668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601E913-B864-500D-8186-0A789C882082}"/>
              </a:ext>
            </a:extLst>
          </p:cNvPr>
          <p:cNvSpPr>
            <a:spLocks noChangeArrowheads="1"/>
          </p:cNvSpPr>
          <p:nvPr/>
        </p:nvSpPr>
        <p:spPr bwMode="auto">
          <a:xfrm>
            <a:off x="4057871" y="4747451"/>
            <a:ext cx="420179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MACHINE LEARNING</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Dr. Kriti Ohri</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Assistant Professor</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hlinkClick r:id="rId4"/>
              </a:rPr>
              <a:t>Department of Computer Science and Engineering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F3375C2-6977-6830-5E74-51E3850230E9}"/>
              </a:ext>
            </a:extLst>
          </p:cNvPr>
          <p:cNvSpPr>
            <a:spLocks noGrp="1"/>
          </p:cNvSpPr>
          <p:nvPr>
            <p:ph type="ftr" sz="quarter" idx="11"/>
          </p:nvPr>
        </p:nvSpPr>
        <p:spPr/>
        <p:txBody>
          <a:bodyPr/>
          <a:lstStyle/>
          <a:p>
            <a:r>
              <a:rPr lang="en-IN"/>
              <a:t>Machine Learning</a:t>
            </a:r>
          </a:p>
        </p:txBody>
      </p:sp>
      <p:sp>
        <p:nvSpPr>
          <p:cNvPr id="7" name="Date Placeholder 6">
            <a:extLst>
              <a:ext uri="{FF2B5EF4-FFF2-40B4-BE49-F238E27FC236}">
                <a16:creationId xmlns:a16="http://schemas.microsoft.com/office/drawing/2014/main" id="{104C03E4-1F28-2FB0-9B80-AE079E772F4D}"/>
              </a:ext>
            </a:extLst>
          </p:cNvPr>
          <p:cNvSpPr>
            <a:spLocks noGrp="1"/>
          </p:cNvSpPr>
          <p:nvPr>
            <p:ph type="dt" sz="half" idx="10"/>
          </p:nvPr>
        </p:nvSpPr>
        <p:spPr/>
        <p:txBody>
          <a:bodyPr/>
          <a:lstStyle/>
          <a:p>
            <a:r>
              <a:rPr lang="en-US"/>
              <a:t>Kriti Ohri</a:t>
            </a:r>
            <a:endParaRPr lang="en-IN"/>
          </a:p>
        </p:txBody>
      </p:sp>
      <p:sp>
        <p:nvSpPr>
          <p:cNvPr id="4" name="Slide Number Placeholder 3">
            <a:extLst>
              <a:ext uri="{FF2B5EF4-FFF2-40B4-BE49-F238E27FC236}">
                <a16:creationId xmlns:a16="http://schemas.microsoft.com/office/drawing/2014/main" id="{47B0E109-75B6-7E45-AD9E-A8C351A7BCE2}"/>
              </a:ext>
            </a:extLst>
          </p:cNvPr>
          <p:cNvSpPr>
            <a:spLocks noGrp="1"/>
          </p:cNvSpPr>
          <p:nvPr>
            <p:ph type="sldNum" sz="quarter" idx="12"/>
          </p:nvPr>
        </p:nvSpPr>
        <p:spPr/>
        <p:txBody>
          <a:bodyPr/>
          <a:lstStyle/>
          <a:p>
            <a:fld id="{8E65B91F-2838-4F0A-92F6-55B92061FE43}" type="slidenum">
              <a:rPr lang="en-IN" smtClean="0"/>
              <a:t>1</a:t>
            </a:fld>
            <a:endParaRPr lang="en-IN"/>
          </a:p>
        </p:txBody>
      </p:sp>
    </p:spTree>
    <p:extLst>
      <p:ext uri="{BB962C8B-B14F-4D97-AF65-F5344CB8AC3E}">
        <p14:creationId xmlns:p14="http://schemas.microsoft.com/office/powerpoint/2010/main" val="96633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7273-9423-4C18-81D0-2D3C67E491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7AA769-DED6-41B4-BC4B-CD12D6780367}"/>
              </a:ext>
            </a:extLst>
          </p:cNvPr>
          <p:cNvSpPr>
            <a:spLocks noGrp="1"/>
          </p:cNvSpPr>
          <p:nvPr>
            <p:ph idx="1"/>
          </p:nvPr>
        </p:nvSpPr>
        <p:spPr/>
        <p:txBody>
          <a:bodyPr/>
          <a:lstStyle/>
          <a:p>
            <a:pPr marL="0" indent="0">
              <a:buNone/>
            </a:pPr>
            <a:r>
              <a:rPr lang="en-US" b="1" i="1" dirty="0">
                <a:solidFill>
                  <a:srgbClr val="333333"/>
                </a:solidFill>
                <a:effectLst/>
                <a:latin typeface="georgia" panose="02040502050405020303" pitchFamily="18" charset="0"/>
              </a:rPr>
              <a:t>if the model is performing poorly over the test and the train set, then we call that an underfitting model. An example of this situation would be building a linear regression model over non-linear data</a:t>
            </a:r>
            <a:endParaRPr lang="en-IN" dirty="0"/>
          </a:p>
        </p:txBody>
      </p:sp>
    </p:spTree>
    <p:extLst>
      <p:ext uri="{BB962C8B-B14F-4D97-AF65-F5344CB8AC3E}">
        <p14:creationId xmlns:p14="http://schemas.microsoft.com/office/powerpoint/2010/main" val="4035416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7ED9C-000C-4EB1-A360-7515536A5CA2}"/>
              </a:ext>
            </a:extLst>
          </p:cNvPr>
          <p:cNvSpPr>
            <a:spLocks noGrp="1"/>
          </p:cNvSpPr>
          <p:nvPr>
            <p:ph type="title"/>
          </p:nvPr>
        </p:nvSpPr>
        <p:spPr/>
        <p:txBody>
          <a:bodyPr>
            <a:normAutofit/>
          </a:bodyPr>
          <a:lstStyle/>
          <a:p>
            <a:r>
              <a:rPr lang="en-IN" sz="2800" b="1" i="0" dirty="0">
                <a:solidFill>
                  <a:srgbClr val="222222"/>
                </a:solidFill>
                <a:effectLst/>
                <a:latin typeface="Raleway"/>
              </a:rPr>
              <a:t>Detection of underfitting model:</a:t>
            </a:r>
            <a:r>
              <a:rPr lang="en-IN" sz="2800" b="0" i="0" dirty="0">
                <a:solidFill>
                  <a:srgbClr val="444444"/>
                </a:solidFill>
                <a:effectLst/>
                <a:latin typeface="Raleway"/>
              </a:rPr>
              <a:t> </a:t>
            </a:r>
            <a:endParaRPr lang="en-IN" sz="2800" dirty="0"/>
          </a:p>
        </p:txBody>
      </p:sp>
      <p:sp>
        <p:nvSpPr>
          <p:cNvPr id="3" name="Content Placeholder 2">
            <a:extLst>
              <a:ext uri="{FF2B5EF4-FFF2-40B4-BE49-F238E27FC236}">
                <a16:creationId xmlns:a16="http://schemas.microsoft.com/office/drawing/2014/main" id="{D0210B47-0D6D-43F3-831F-106C01D5443D}"/>
              </a:ext>
            </a:extLst>
          </p:cNvPr>
          <p:cNvSpPr>
            <a:spLocks noGrp="1"/>
          </p:cNvSpPr>
          <p:nvPr>
            <p:ph idx="1"/>
          </p:nvPr>
        </p:nvSpPr>
        <p:spPr/>
        <p:txBody>
          <a:bodyPr>
            <a:normAutofit lnSpcReduction="10000"/>
          </a:bodyPr>
          <a:lstStyle/>
          <a:p>
            <a:pPr algn="l">
              <a:buFont typeface="+mj-lt"/>
              <a:buAutoNum type="arabicPeriod"/>
            </a:pPr>
            <a:r>
              <a:rPr lang="en-US" sz="2200" b="1" i="0" dirty="0">
                <a:solidFill>
                  <a:srgbClr val="222222"/>
                </a:solidFill>
                <a:effectLst/>
                <a:latin typeface="unset"/>
              </a:rPr>
              <a:t>Training and Validation Loss: </a:t>
            </a:r>
            <a:r>
              <a:rPr lang="en-US" sz="2200" b="0" i="0" dirty="0">
                <a:solidFill>
                  <a:srgbClr val="444444"/>
                </a:solidFill>
                <a:effectLst/>
                <a:latin typeface="unset"/>
              </a:rPr>
              <a:t>During training and validation, it is important to check the loss that is generated by the model. If the model is underfitting, the loss for both training and validation will be significantly high. In terms of Deep Learning, the loss will not decrease at the rate that it is supposed to if the model has reached saturation or is underfitting.</a:t>
            </a:r>
          </a:p>
          <a:p>
            <a:pPr algn="l">
              <a:buFont typeface="+mj-lt"/>
              <a:buAutoNum type="arabicPeriod"/>
            </a:pPr>
            <a:r>
              <a:rPr lang="en-US" sz="2200" b="1" i="0" dirty="0">
                <a:solidFill>
                  <a:srgbClr val="222222"/>
                </a:solidFill>
                <a:effectLst/>
                <a:latin typeface="unset"/>
              </a:rPr>
              <a:t>Over Simplistic Prediction Graph: </a:t>
            </a:r>
            <a:r>
              <a:rPr lang="en-US" sz="2200" b="0" i="0" dirty="0">
                <a:solidFill>
                  <a:srgbClr val="444444"/>
                </a:solidFill>
                <a:effectLst/>
                <a:latin typeface="unset"/>
              </a:rPr>
              <a:t>If a graph is plotted showing the data points and the fitted curve, and the curve is over-simplistic (as shown in the image above), then the model is suffering from underfitting. A more complex model is to be tried out.</a:t>
            </a:r>
          </a:p>
          <a:p>
            <a:pPr marL="742950" lvl="1" indent="-285750" algn="l">
              <a:buFont typeface="+mj-lt"/>
              <a:buAutoNum type="arabicPeriod"/>
            </a:pPr>
            <a:r>
              <a:rPr lang="en-US" sz="2200" b="1" i="0" dirty="0">
                <a:solidFill>
                  <a:srgbClr val="222222"/>
                </a:solidFill>
                <a:effectLst/>
                <a:latin typeface="unset"/>
              </a:rPr>
              <a:t>Classification: </a:t>
            </a:r>
            <a:r>
              <a:rPr lang="en-US" sz="2200" b="0" i="0" dirty="0">
                <a:solidFill>
                  <a:srgbClr val="444444"/>
                </a:solidFill>
                <a:effectLst/>
                <a:latin typeface="unset"/>
              </a:rPr>
              <a:t>A lot of classes will be misclassified in the training set as well as the validation set. On data visualization, the graph would indicate that if there was a more complex model, more classes would have been correctly classified.</a:t>
            </a:r>
          </a:p>
          <a:p>
            <a:pPr marL="742950" lvl="1" indent="-285750" algn="l">
              <a:buFont typeface="+mj-lt"/>
              <a:buAutoNum type="arabicPeriod"/>
            </a:pPr>
            <a:r>
              <a:rPr lang="en-US" sz="2200" b="1" i="0" dirty="0">
                <a:solidFill>
                  <a:srgbClr val="222222"/>
                </a:solidFill>
                <a:effectLst/>
                <a:latin typeface="unset"/>
              </a:rPr>
              <a:t>Regression: </a:t>
            </a:r>
            <a:r>
              <a:rPr lang="en-US" sz="2200" b="0" i="0" dirty="0">
                <a:solidFill>
                  <a:srgbClr val="444444"/>
                </a:solidFill>
                <a:effectLst/>
                <a:latin typeface="unset"/>
              </a:rPr>
              <a:t>The final “Best Fit” line will fail to fit the data points in an effective manner. On visualization, it would clearly seem that a more complex curve can fit the data better.</a:t>
            </a:r>
          </a:p>
          <a:p>
            <a:endParaRPr lang="en-IN" dirty="0"/>
          </a:p>
        </p:txBody>
      </p:sp>
    </p:spTree>
    <p:extLst>
      <p:ext uri="{BB962C8B-B14F-4D97-AF65-F5344CB8AC3E}">
        <p14:creationId xmlns:p14="http://schemas.microsoft.com/office/powerpoint/2010/main" val="335657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4A53-1C2B-4C98-A7E6-3FC9737F8919}"/>
              </a:ext>
            </a:extLst>
          </p:cNvPr>
          <p:cNvSpPr>
            <a:spLocks noGrp="1"/>
          </p:cNvSpPr>
          <p:nvPr>
            <p:ph type="title"/>
          </p:nvPr>
        </p:nvSpPr>
        <p:spPr/>
        <p:txBody>
          <a:bodyPr>
            <a:normAutofit/>
          </a:bodyPr>
          <a:lstStyle/>
          <a:p>
            <a:r>
              <a:rPr lang="en-IN" sz="2800" b="1" i="0" dirty="0">
                <a:solidFill>
                  <a:srgbClr val="222222"/>
                </a:solidFill>
                <a:effectLst/>
                <a:latin typeface="Raleway"/>
              </a:rPr>
              <a:t>Fix for an underfitting model:</a:t>
            </a:r>
            <a:r>
              <a:rPr lang="en-IN" sz="2800" b="0" i="0" dirty="0">
                <a:solidFill>
                  <a:srgbClr val="444444"/>
                </a:solidFill>
                <a:effectLst/>
                <a:latin typeface="Raleway"/>
              </a:rPr>
              <a:t> </a:t>
            </a:r>
            <a:endParaRPr lang="en-IN" sz="2800" dirty="0"/>
          </a:p>
        </p:txBody>
      </p:sp>
      <p:sp>
        <p:nvSpPr>
          <p:cNvPr id="3" name="Content Placeholder 2">
            <a:extLst>
              <a:ext uri="{FF2B5EF4-FFF2-40B4-BE49-F238E27FC236}">
                <a16:creationId xmlns:a16="http://schemas.microsoft.com/office/drawing/2014/main" id="{A70FB220-FD9A-4E4F-8FC0-1942896A51C5}"/>
              </a:ext>
            </a:extLst>
          </p:cNvPr>
          <p:cNvSpPr>
            <a:spLocks noGrp="1"/>
          </p:cNvSpPr>
          <p:nvPr>
            <p:ph idx="1"/>
          </p:nvPr>
        </p:nvSpPr>
        <p:spPr/>
        <p:txBody>
          <a:bodyPr>
            <a:normAutofit fontScale="77500" lnSpcReduction="20000"/>
          </a:bodyPr>
          <a:lstStyle/>
          <a:p>
            <a:pPr algn="l">
              <a:buFont typeface="+mj-lt"/>
              <a:buAutoNum type="arabicPeriod"/>
            </a:pPr>
            <a:r>
              <a:rPr lang="en-US" b="1" i="0" dirty="0">
                <a:solidFill>
                  <a:srgbClr val="222222"/>
                </a:solidFill>
                <a:effectLst/>
                <a:latin typeface="unset"/>
              </a:rPr>
              <a:t>Train Longer: </a:t>
            </a:r>
            <a:r>
              <a:rPr lang="en-US" b="0" i="0" dirty="0">
                <a:solidFill>
                  <a:srgbClr val="444444"/>
                </a:solidFill>
                <a:effectLst/>
                <a:latin typeface="unset"/>
              </a:rPr>
              <a:t>Since underfitting means less model complexity, training longer can help in learning more complex patterns. This is especially true in terms of Deep Learning.</a:t>
            </a:r>
          </a:p>
          <a:p>
            <a:pPr algn="l">
              <a:buFont typeface="+mj-lt"/>
              <a:buAutoNum type="arabicPeriod"/>
            </a:pPr>
            <a:r>
              <a:rPr lang="en-US" b="1" i="0" dirty="0">
                <a:solidFill>
                  <a:srgbClr val="222222"/>
                </a:solidFill>
                <a:effectLst/>
                <a:latin typeface="unset"/>
              </a:rPr>
              <a:t>Train a more complex model: </a:t>
            </a:r>
            <a:r>
              <a:rPr lang="en-US" b="0" i="0" dirty="0">
                <a:solidFill>
                  <a:srgbClr val="444444"/>
                </a:solidFill>
                <a:effectLst/>
                <a:latin typeface="unset"/>
              </a:rPr>
              <a:t>The main reason behind the model to underfit is using a model of lesser complexity than required for the data. Hence, the most obvious fix is to use a more complex model. In terms of Deep Learning, a deeper network can be used.</a:t>
            </a:r>
          </a:p>
          <a:p>
            <a:pPr algn="l">
              <a:buFont typeface="+mj-lt"/>
              <a:buAutoNum type="arabicPeriod"/>
            </a:pPr>
            <a:r>
              <a:rPr lang="en-US" b="1" i="0" dirty="0">
                <a:solidFill>
                  <a:srgbClr val="222222"/>
                </a:solidFill>
                <a:effectLst/>
                <a:latin typeface="unset"/>
              </a:rPr>
              <a:t>Obtain more features: </a:t>
            </a:r>
            <a:r>
              <a:rPr lang="en-US" b="0" i="0" dirty="0">
                <a:solidFill>
                  <a:srgbClr val="444444"/>
                </a:solidFill>
                <a:effectLst/>
                <a:latin typeface="unset"/>
              </a:rPr>
              <a:t>If the data set lacks enough features to get a clear inference, then Feature Engineering or collecting more features will help fit the data better.</a:t>
            </a:r>
          </a:p>
          <a:p>
            <a:pPr algn="l">
              <a:buFont typeface="+mj-lt"/>
              <a:buAutoNum type="arabicPeriod"/>
            </a:pPr>
            <a:r>
              <a:rPr lang="en-US" b="1" i="0" dirty="0">
                <a:solidFill>
                  <a:srgbClr val="222222"/>
                </a:solidFill>
                <a:effectLst/>
                <a:latin typeface="unset"/>
              </a:rPr>
              <a:t>Decrease Regularization: </a:t>
            </a:r>
            <a:r>
              <a:rPr lang="en-US" b="0" i="0" dirty="0">
                <a:solidFill>
                  <a:srgbClr val="444444"/>
                </a:solidFill>
                <a:effectLst/>
                <a:latin typeface="unset"/>
              </a:rPr>
              <a:t>Regularization is the process that helps Generalize the model by avoiding overfitting. However, if the model is learning less or underfitting, then it is better to decrease or completely remove Regularization techniques so that the model can learn better.</a:t>
            </a:r>
          </a:p>
          <a:p>
            <a:pPr algn="l">
              <a:buFont typeface="+mj-lt"/>
              <a:buAutoNum type="arabicPeriod"/>
            </a:pPr>
            <a:r>
              <a:rPr lang="en-US" b="1" i="0" dirty="0">
                <a:solidFill>
                  <a:srgbClr val="222222"/>
                </a:solidFill>
                <a:effectLst/>
                <a:latin typeface="unset"/>
              </a:rPr>
              <a:t>New Model Architecture: </a:t>
            </a:r>
            <a:r>
              <a:rPr lang="en-US" b="0" i="0" dirty="0">
                <a:solidFill>
                  <a:srgbClr val="444444"/>
                </a:solidFill>
                <a:effectLst/>
                <a:latin typeface="unset"/>
              </a:rPr>
              <a:t>Finally, if none of the above approaches work, then a new model can be used, which may provide better results.</a:t>
            </a:r>
          </a:p>
          <a:p>
            <a:pPr marL="0" indent="0">
              <a:buNone/>
            </a:pPr>
            <a:endParaRPr lang="en-IN" dirty="0"/>
          </a:p>
        </p:txBody>
      </p:sp>
    </p:spTree>
    <p:extLst>
      <p:ext uri="{BB962C8B-B14F-4D97-AF65-F5344CB8AC3E}">
        <p14:creationId xmlns:p14="http://schemas.microsoft.com/office/powerpoint/2010/main" val="1950616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EA5F-06F0-4395-8320-43468EF63AEC}"/>
              </a:ext>
            </a:extLst>
          </p:cNvPr>
          <p:cNvSpPr>
            <a:spLocks noGrp="1"/>
          </p:cNvSpPr>
          <p:nvPr>
            <p:ph type="title"/>
          </p:nvPr>
        </p:nvSpPr>
        <p:spPr/>
        <p:txBody>
          <a:bodyPr/>
          <a:lstStyle/>
          <a:p>
            <a:r>
              <a:rPr lang="en-US" b="1" dirty="0">
                <a:solidFill>
                  <a:srgbClr val="002060"/>
                </a:solidFill>
              </a:rPr>
              <a:t>How to avoid underfitting</a:t>
            </a:r>
            <a:endParaRPr lang="en-IN" b="1" dirty="0">
              <a:solidFill>
                <a:srgbClr val="002060"/>
              </a:solidFill>
            </a:endParaRPr>
          </a:p>
        </p:txBody>
      </p:sp>
      <p:pic>
        <p:nvPicPr>
          <p:cNvPr id="4" name="Content Placeholder 3">
            <a:extLst>
              <a:ext uri="{FF2B5EF4-FFF2-40B4-BE49-F238E27FC236}">
                <a16:creationId xmlns:a16="http://schemas.microsoft.com/office/drawing/2014/main" id="{F1A582BC-64A8-41B0-A151-49745DFA4B30}"/>
              </a:ext>
            </a:extLst>
          </p:cNvPr>
          <p:cNvPicPr>
            <a:picLocks noGrp="1" noChangeAspect="1"/>
          </p:cNvPicPr>
          <p:nvPr>
            <p:ph idx="1"/>
          </p:nvPr>
        </p:nvPicPr>
        <p:blipFill>
          <a:blip r:embed="rId2"/>
          <a:stretch>
            <a:fillRect/>
          </a:stretch>
        </p:blipFill>
        <p:spPr>
          <a:xfrm>
            <a:off x="3222594" y="1541539"/>
            <a:ext cx="5155607" cy="5155607"/>
          </a:xfrm>
          <a:prstGeom prst="rect">
            <a:avLst/>
          </a:prstGeom>
        </p:spPr>
      </p:pic>
    </p:spTree>
    <p:extLst>
      <p:ext uri="{BB962C8B-B14F-4D97-AF65-F5344CB8AC3E}">
        <p14:creationId xmlns:p14="http://schemas.microsoft.com/office/powerpoint/2010/main" val="3757556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83AB8-3A7A-4C6F-A90F-70D1FCAAF5F1}"/>
              </a:ext>
            </a:extLst>
          </p:cNvPr>
          <p:cNvSpPr>
            <a:spLocks noGrp="1"/>
          </p:cNvSpPr>
          <p:nvPr>
            <p:ph type="title"/>
          </p:nvPr>
        </p:nvSpPr>
        <p:spPr/>
        <p:txBody>
          <a:bodyPr/>
          <a:lstStyle/>
          <a:p>
            <a:r>
              <a:rPr lang="en-US" b="1" dirty="0">
                <a:solidFill>
                  <a:srgbClr val="002060"/>
                </a:solidFill>
              </a:rPr>
              <a:t>Overfitting</a:t>
            </a:r>
            <a:endParaRPr lang="en-IN" b="1" dirty="0">
              <a:solidFill>
                <a:srgbClr val="002060"/>
              </a:solidFill>
            </a:endParaRPr>
          </a:p>
        </p:txBody>
      </p:sp>
      <p:pic>
        <p:nvPicPr>
          <p:cNvPr id="4" name="Content Placeholder 3">
            <a:extLst>
              <a:ext uri="{FF2B5EF4-FFF2-40B4-BE49-F238E27FC236}">
                <a16:creationId xmlns:a16="http://schemas.microsoft.com/office/drawing/2014/main" id="{D0642219-5448-4CE4-A18F-DBD966217ACC}"/>
              </a:ext>
            </a:extLst>
          </p:cNvPr>
          <p:cNvPicPr>
            <a:picLocks noGrp="1" noChangeAspect="1"/>
          </p:cNvPicPr>
          <p:nvPr>
            <p:ph idx="1"/>
          </p:nvPr>
        </p:nvPicPr>
        <p:blipFill>
          <a:blip r:embed="rId2"/>
          <a:stretch>
            <a:fillRect/>
          </a:stretch>
        </p:blipFill>
        <p:spPr>
          <a:xfrm>
            <a:off x="3240350" y="1337269"/>
            <a:ext cx="5326602" cy="5326602"/>
          </a:xfrm>
          <a:prstGeom prst="rect">
            <a:avLst/>
          </a:prstGeom>
        </p:spPr>
      </p:pic>
    </p:spTree>
    <p:extLst>
      <p:ext uri="{BB962C8B-B14F-4D97-AF65-F5344CB8AC3E}">
        <p14:creationId xmlns:p14="http://schemas.microsoft.com/office/powerpoint/2010/main" val="1417688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A76-003C-4AE7-9638-417B7C93F951}"/>
              </a:ext>
            </a:extLst>
          </p:cNvPr>
          <p:cNvSpPr>
            <a:spLocks noGrp="1"/>
          </p:cNvSpPr>
          <p:nvPr>
            <p:ph type="title"/>
          </p:nvPr>
        </p:nvSpPr>
        <p:spPr/>
        <p:txBody>
          <a:bodyPr/>
          <a:lstStyle/>
          <a:p>
            <a:r>
              <a:rPr lang="en-US" b="1" i="0" dirty="0">
                <a:solidFill>
                  <a:srgbClr val="000000"/>
                </a:solidFill>
                <a:effectLst/>
                <a:latin typeface="unset"/>
              </a:rPr>
              <a:t>Overfitting</a:t>
            </a:r>
            <a:br>
              <a:rPr lang="en-US" b="1" i="0" dirty="0">
                <a:solidFill>
                  <a:srgbClr val="65D40A"/>
                </a:solidFill>
                <a:effectLst/>
                <a:latin typeface="Raleway"/>
              </a:rPr>
            </a:br>
            <a:endParaRPr lang="en-IN" dirty="0"/>
          </a:p>
        </p:txBody>
      </p:sp>
      <p:sp>
        <p:nvSpPr>
          <p:cNvPr id="3" name="Content Placeholder 2">
            <a:extLst>
              <a:ext uri="{FF2B5EF4-FFF2-40B4-BE49-F238E27FC236}">
                <a16:creationId xmlns:a16="http://schemas.microsoft.com/office/drawing/2014/main" id="{ACDEB7D4-590B-4A2F-B9E0-C253BAC56200}"/>
              </a:ext>
            </a:extLst>
          </p:cNvPr>
          <p:cNvSpPr>
            <a:spLocks noGrp="1"/>
          </p:cNvSpPr>
          <p:nvPr>
            <p:ph idx="1"/>
          </p:nvPr>
        </p:nvSpPr>
        <p:spPr/>
        <p:txBody>
          <a:bodyPr/>
          <a:lstStyle/>
          <a:p>
            <a:pPr marL="0" indent="0" algn="l">
              <a:buNone/>
            </a:pPr>
            <a:r>
              <a:rPr lang="en-US" b="0" i="0" dirty="0">
                <a:solidFill>
                  <a:srgbClr val="444444"/>
                </a:solidFill>
                <a:effectLst/>
                <a:latin typeface="Raleway"/>
              </a:rPr>
              <a:t>When the complexity of the model is too high as compared to the data that it is trying to learn from, the model is said to “Overfit”. In other words, with increasing model complexity, the model tends to fit the Noise present in data (</a:t>
            </a:r>
            <a:r>
              <a:rPr lang="en-US" b="0" i="0" dirty="0" err="1">
                <a:solidFill>
                  <a:srgbClr val="444444"/>
                </a:solidFill>
                <a:effectLst/>
                <a:latin typeface="Raleway"/>
              </a:rPr>
              <a:t>eg.</a:t>
            </a:r>
            <a:r>
              <a:rPr lang="en-US" b="0" i="0" dirty="0">
                <a:solidFill>
                  <a:srgbClr val="444444"/>
                </a:solidFill>
                <a:effectLst/>
                <a:latin typeface="Raleway"/>
              </a:rPr>
              <a:t> Outliers). The model learns the data too well and hence fails to Generalize. Overfitting occurs for a model with High Variance and Low Bias.</a:t>
            </a:r>
          </a:p>
          <a:p>
            <a:pPr marL="0" indent="0">
              <a:buNone/>
            </a:pPr>
            <a:endParaRPr lang="en-IN" dirty="0"/>
          </a:p>
        </p:txBody>
      </p:sp>
    </p:spTree>
    <p:extLst>
      <p:ext uri="{BB962C8B-B14F-4D97-AF65-F5344CB8AC3E}">
        <p14:creationId xmlns:p14="http://schemas.microsoft.com/office/powerpoint/2010/main" val="422403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5161F-D4DD-49D4-B329-7F4F001B3923}"/>
              </a:ext>
            </a:extLst>
          </p:cNvPr>
          <p:cNvSpPr>
            <a:spLocks noGrp="1"/>
          </p:cNvSpPr>
          <p:nvPr>
            <p:ph type="title"/>
          </p:nvPr>
        </p:nvSpPr>
        <p:spPr/>
        <p:txBody>
          <a:bodyPr/>
          <a:lstStyle/>
          <a:p>
            <a:r>
              <a:rPr lang="en-US" b="1" dirty="0">
                <a:solidFill>
                  <a:srgbClr val="002060"/>
                </a:solidFill>
              </a:rPr>
              <a:t>Overfitting</a:t>
            </a:r>
            <a:endParaRPr lang="en-IN" b="1" dirty="0">
              <a:solidFill>
                <a:srgbClr val="002060"/>
              </a:solidFill>
            </a:endParaRPr>
          </a:p>
        </p:txBody>
      </p:sp>
      <p:pic>
        <p:nvPicPr>
          <p:cNvPr id="5" name="Content Placeholder 4">
            <a:extLst>
              <a:ext uri="{FF2B5EF4-FFF2-40B4-BE49-F238E27FC236}">
                <a16:creationId xmlns:a16="http://schemas.microsoft.com/office/drawing/2014/main" id="{41C48EF3-37E6-4053-A909-E10677B4ADB1}"/>
              </a:ext>
            </a:extLst>
          </p:cNvPr>
          <p:cNvPicPr>
            <a:picLocks noGrp="1" noChangeAspect="1"/>
          </p:cNvPicPr>
          <p:nvPr>
            <p:ph idx="1"/>
          </p:nvPr>
        </p:nvPicPr>
        <p:blipFill>
          <a:blip r:embed="rId2"/>
          <a:stretch>
            <a:fillRect/>
          </a:stretch>
        </p:blipFill>
        <p:spPr>
          <a:xfrm>
            <a:off x="838200" y="2490589"/>
            <a:ext cx="10515600" cy="3021409"/>
          </a:xfrm>
        </p:spPr>
      </p:pic>
    </p:spTree>
    <p:extLst>
      <p:ext uri="{BB962C8B-B14F-4D97-AF65-F5344CB8AC3E}">
        <p14:creationId xmlns:p14="http://schemas.microsoft.com/office/powerpoint/2010/main" val="633133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C7B8-26FD-4B44-A9D4-3CCC367B0297}"/>
              </a:ext>
            </a:extLst>
          </p:cNvPr>
          <p:cNvSpPr>
            <a:spLocks noGrp="1"/>
          </p:cNvSpPr>
          <p:nvPr>
            <p:ph type="title"/>
          </p:nvPr>
        </p:nvSpPr>
        <p:spPr/>
        <p:txBody>
          <a:bodyPr/>
          <a:lstStyle/>
          <a:p>
            <a:r>
              <a:rPr lang="en-IN" b="1" dirty="0">
                <a:solidFill>
                  <a:srgbClr val="002060"/>
                </a:solidFill>
              </a:rPr>
              <a:t>Classification</a:t>
            </a:r>
          </a:p>
        </p:txBody>
      </p:sp>
      <p:pic>
        <p:nvPicPr>
          <p:cNvPr id="8194" name="Picture 2" descr="the model is trained to classify between the circles and crosses">
            <a:extLst>
              <a:ext uri="{FF2B5EF4-FFF2-40B4-BE49-F238E27FC236}">
                <a16:creationId xmlns:a16="http://schemas.microsoft.com/office/drawing/2014/main" id="{05281178-1354-4E62-8F43-542A4B9A56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538" y="2790693"/>
            <a:ext cx="10344474" cy="301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174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3C70-B266-43E3-9905-49053709C83E}"/>
              </a:ext>
            </a:extLst>
          </p:cNvPr>
          <p:cNvSpPr>
            <a:spLocks noGrp="1"/>
          </p:cNvSpPr>
          <p:nvPr>
            <p:ph type="title"/>
          </p:nvPr>
        </p:nvSpPr>
        <p:spPr/>
        <p:txBody>
          <a:bodyPr/>
          <a:lstStyle/>
          <a:p>
            <a:r>
              <a:rPr lang="en-US" dirty="0"/>
              <a:t>Regression</a:t>
            </a:r>
            <a:endParaRPr lang="en-IN" dirty="0"/>
          </a:p>
        </p:txBody>
      </p:sp>
      <p:pic>
        <p:nvPicPr>
          <p:cNvPr id="9218" name="Picture 2" descr="the data points are laid out in a given pattern">
            <a:extLst>
              <a:ext uri="{FF2B5EF4-FFF2-40B4-BE49-F238E27FC236}">
                <a16:creationId xmlns:a16="http://schemas.microsoft.com/office/drawing/2014/main" id="{E6D3A0ED-1D7A-4CAB-89FE-56FAC6BAD9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3599" y="2975829"/>
            <a:ext cx="9722568" cy="275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556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341B-222E-49EF-B81A-DC0E01F0E7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564319-268E-49D4-ABD4-8320EAAC9552}"/>
              </a:ext>
            </a:extLst>
          </p:cNvPr>
          <p:cNvSpPr>
            <a:spLocks noGrp="1"/>
          </p:cNvSpPr>
          <p:nvPr>
            <p:ph idx="1"/>
          </p:nvPr>
        </p:nvSpPr>
        <p:spPr/>
        <p:txBody>
          <a:bodyPr>
            <a:normAutofit fontScale="77500" lnSpcReduction="20000"/>
          </a:bodyPr>
          <a:lstStyle/>
          <a:p>
            <a:pPr algn="l"/>
            <a:r>
              <a:rPr lang="en-US" b="1" i="0" dirty="0">
                <a:solidFill>
                  <a:srgbClr val="222222"/>
                </a:solidFill>
                <a:effectLst/>
                <a:latin typeface="unset"/>
              </a:rPr>
              <a:t>Detection of overfitting model:</a:t>
            </a:r>
            <a:r>
              <a:rPr lang="en-US" b="0" i="0" dirty="0">
                <a:solidFill>
                  <a:srgbClr val="444444"/>
                </a:solidFill>
                <a:effectLst/>
                <a:latin typeface="Raleway"/>
              </a:rPr>
              <a:t> The parameters to look out for to determine if the model is overfitting or not is similar to those of underfitting ones. These are listed below:</a:t>
            </a:r>
          </a:p>
          <a:p>
            <a:pPr algn="l">
              <a:buFont typeface="+mj-lt"/>
              <a:buAutoNum type="arabicPeriod"/>
            </a:pPr>
            <a:r>
              <a:rPr lang="en-US" b="1" i="0" dirty="0">
                <a:solidFill>
                  <a:srgbClr val="222222"/>
                </a:solidFill>
                <a:effectLst/>
                <a:latin typeface="unset"/>
              </a:rPr>
              <a:t>Training and Validation Loss: </a:t>
            </a:r>
            <a:r>
              <a:rPr lang="en-US" b="0" i="0" dirty="0">
                <a:solidFill>
                  <a:srgbClr val="444444"/>
                </a:solidFill>
                <a:effectLst/>
                <a:latin typeface="unset"/>
              </a:rPr>
              <a:t>As already mentioned, it is important to measure the loss of the model during training and validation. A very low training loss but a high validation loss would signify that the model is overfitting. Additionally, in Deep Learning, if the training loss keeps on decreasing but the validation loss remains stagnant or starts to increase, it also signifies that the model is overfitting.</a:t>
            </a:r>
          </a:p>
          <a:p>
            <a:pPr algn="l">
              <a:buFont typeface="+mj-lt"/>
              <a:buAutoNum type="arabicPeriod"/>
            </a:pPr>
            <a:r>
              <a:rPr lang="en-US" b="1" i="0" dirty="0">
                <a:solidFill>
                  <a:srgbClr val="222222"/>
                </a:solidFill>
                <a:effectLst/>
                <a:latin typeface="unset"/>
              </a:rPr>
              <a:t>Too Complex Prediction Graph: </a:t>
            </a:r>
            <a:r>
              <a:rPr lang="en-US" b="0" i="0" dirty="0">
                <a:solidFill>
                  <a:srgbClr val="444444"/>
                </a:solidFill>
                <a:effectLst/>
                <a:latin typeface="unset"/>
              </a:rPr>
              <a:t>If a graph is plotted showing the data points and the fitted curve, and the curve is too complex to be the simplest solution which fits the data points appropriately, then the model is overfitting.</a:t>
            </a:r>
          </a:p>
          <a:p>
            <a:pPr marL="742950" lvl="1" indent="-285750" algn="l">
              <a:buFont typeface="+mj-lt"/>
              <a:buAutoNum type="arabicPeriod"/>
            </a:pPr>
            <a:r>
              <a:rPr lang="en-US" b="1" i="0" dirty="0">
                <a:solidFill>
                  <a:srgbClr val="222222"/>
                </a:solidFill>
                <a:effectLst/>
                <a:latin typeface="unset"/>
              </a:rPr>
              <a:t>Classification: </a:t>
            </a:r>
            <a:r>
              <a:rPr lang="en-US" b="0" i="0" dirty="0">
                <a:solidFill>
                  <a:srgbClr val="444444"/>
                </a:solidFill>
                <a:effectLst/>
                <a:latin typeface="unset"/>
              </a:rPr>
              <a:t>If every single class is properly classified on the training set by forming a very complex decision boundary, then there is a good chance that the model is overfitting.</a:t>
            </a:r>
          </a:p>
          <a:p>
            <a:pPr marL="742950" lvl="1" indent="-285750" algn="l">
              <a:buFont typeface="+mj-lt"/>
              <a:buAutoNum type="arabicPeriod"/>
            </a:pPr>
            <a:r>
              <a:rPr lang="en-US" b="1" i="0" dirty="0">
                <a:solidFill>
                  <a:srgbClr val="222222"/>
                </a:solidFill>
                <a:effectLst/>
                <a:latin typeface="unset"/>
              </a:rPr>
              <a:t>Regression: </a:t>
            </a:r>
            <a:r>
              <a:rPr lang="en-US" b="0" i="0" dirty="0">
                <a:solidFill>
                  <a:srgbClr val="444444"/>
                </a:solidFill>
                <a:effectLst/>
                <a:latin typeface="unset"/>
              </a:rPr>
              <a:t>If the final “Best Fit” line crosses over every single data point by forming an unnecessarily complex curve, then the model is likely overfitting.</a:t>
            </a:r>
          </a:p>
          <a:p>
            <a:pPr marL="0" indent="0">
              <a:buNone/>
            </a:pPr>
            <a:endParaRPr lang="en-IN" dirty="0"/>
          </a:p>
        </p:txBody>
      </p:sp>
    </p:spTree>
    <p:extLst>
      <p:ext uri="{BB962C8B-B14F-4D97-AF65-F5344CB8AC3E}">
        <p14:creationId xmlns:p14="http://schemas.microsoft.com/office/powerpoint/2010/main" val="4180609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8D02-19D2-4D76-9A85-955D72CF8DCB}"/>
              </a:ext>
            </a:extLst>
          </p:cNvPr>
          <p:cNvSpPr>
            <a:spLocks noGrp="1"/>
          </p:cNvSpPr>
          <p:nvPr>
            <p:ph type="ctrTitle"/>
          </p:nvPr>
        </p:nvSpPr>
        <p:spPr/>
        <p:txBody>
          <a:bodyPr>
            <a:normAutofit/>
          </a:bodyPr>
          <a:lstStyle/>
          <a:p>
            <a:r>
              <a:rPr lang="en-US" sz="4000" b="1" dirty="0">
                <a:solidFill>
                  <a:srgbClr val="002060"/>
                </a:solidFill>
              </a:rPr>
              <a:t>Underfitting and Overfitting</a:t>
            </a:r>
            <a:endParaRPr lang="en-IN" sz="4000" b="1" dirty="0">
              <a:solidFill>
                <a:srgbClr val="002060"/>
              </a:solidFill>
            </a:endParaRPr>
          </a:p>
        </p:txBody>
      </p:sp>
      <p:sp>
        <p:nvSpPr>
          <p:cNvPr id="3" name="Subtitle 2">
            <a:extLst>
              <a:ext uri="{FF2B5EF4-FFF2-40B4-BE49-F238E27FC236}">
                <a16:creationId xmlns:a16="http://schemas.microsoft.com/office/drawing/2014/main" id="{87307FCB-EFCA-4885-AFEA-FEE2956B9FEF}"/>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893730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3DA9-DD74-4483-9EFC-32326F56F071}"/>
              </a:ext>
            </a:extLst>
          </p:cNvPr>
          <p:cNvSpPr>
            <a:spLocks noGrp="1"/>
          </p:cNvSpPr>
          <p:nvPr>
            <p:ph type="title"/>
          </p:nvPr>
        </p:nvSpPr>
        <p:spPr/>
        <p:txBody>
          <a:bodyPr>
            <a:normAutofit/>
          </a:bodyPr>
          <a:lstStyle/>
          <a:p>
            <a:r>
              <a:rPr lang="en-US" sz="3600" b="1" i="0" dirty="0">
                <a:solidFill>
                  <a:srgbClr val="222222"/>
                </a:solidFill>
                <a:effectLst/>
                <a:latin typeface="unset"/>
              </a:rPr>
              <a:t>Fix for an overfitting model:</a:t>
            </a:r>
            <a:r>
              <a:rPr lang="en-US" sz="3600" b="0" i="0" dirty="0">
                <a:solidFill>
                  <a:srgbClr val="444444"/>
                </a:solidFill>
                <a:effectLst/>
                <a:latin typeface="Raleway"/>
              </a:rPr>
              <a:t> </a:t>
            </a:r>
            <a:endParaRPr lang="en-IN" sz="3600" dirty="0"/>
          </a:p>
        </p:txBody>
      </p:sp>
      <p:sp>
        <p:nvSpPr>
          <p:cNvPr id="3" name="Content Placeholder 2">
            <a:extLst>
              <a:ext uri="{FF2B5EF4-FFF2-40B4-BE49-F238E27FC236}">
                <a16:creationId xmlns:a16="http://schemas.microsoft.com/office/drawing/2014/main" id="{570EC9DC-20A2-4380-98CF-10C8B2555E28}"/>
              </a:ext>
            </a:extLst>
          </p:cNvPr>
          <p:cNvSpPr>
            <a:spLocks noGrp="1"/>
          </p:cNvSpPr>
          <p:nvPr>
            <p:ph idx="1"/>
          </p:nvPr>
        </p:nvSpPr>
        <p:spPr/>
        <p:txBody>
          <a:bodyPr>
            <a:normAutofit fontScale="55000" lnSpcReduction="20000"/>
          </a:bodyPr>
          <a:lstStyle/>
          <a:p>
            <a:pPr algn="l"/>
            <a:r>
              <a:rPr lang="en-US" b="0" i="0" dirty="0">
                <a:solidFill>
                  <a:srgbClr val="444444"/>
                </a:solidFill>
                <a:effectLst/>
                <a:latin typeface="Raleway"/>
              </a:rPr>
              <a:t>If the model is overfitting, the developer can take the following steps to recover from the overfitting state:</a:t>
            </a:r>
          </a:p>
          <a:p>
            <a:pPr algn="l">
              <a:buFont typeface="+mj-lt"/>
              <a:buAutoNum type="arabicPeriod"/>
            </a:pPr>
            <a:r>
              <a:rPr lang="en-US" b="1" i="0" dirty="0">
                <a:solidFill>
                  <a:srgbClr val="222222"/>
                </a:solidFill>
                <a:effectLst/>
                <a:latin typeface="unset"/>
              </a:rPr>
              <a:t>Early Stopping during Training: </a:t>
            </a:r>
            <a:r>
              <a:rPr lang="en-US" b="0" i="0" dirty="0">
                <a:solidFill>
                  <a:srgbClr val="444444"/>
                </a:solidFill>
                <a:effectLst/>
                <a:latin typeface="unset"/>
              </a:rPr>
              <a:t>This is especially prevalent in Deep Learning. Allowing the model to train for a high number of epochs (iterations) may lead to overfitting. Hence it is necessary to stop the model from training when the model has started to overfit. This is done by monitoring the validation loss and stopping the model when the loss stops decreasing over a given number of epochs (or iterations).</a:t>
            </a:r>
          </a:p>
          <a:p>
            <a:pPr algn="l">
              <a:buFont typeface="+mj-lt"/>
              <a:buAutoNum type="arabicPeriod"/>
            </a:pPr>
            <a:r>
              <a:rPr lang="en-US" b="1" i="0" dirty="0">
                <a:solidFill>
                  <a:srgbClr val="222222"/>
                </a:solidFill>
                <a:effectLst/>
                <a:latin typeface="unset"/>
              </a:rPr>
              <a:t>Train with more data: </a:t>
            </a:r>
            <a:r>
              <a:rPr lang="en-US" b="0" i="0" dirty="0">
                <a:solidFill>
                  <a:srgbClr val="444444"/>
                </a:solidFill>
                <a:effectLst/>
                <a:latin typeface="unset"/>
              </a:rPr>
              <a:t>Often, the data available for training is less when compared to the model complexity. Hence, in order to get the model to fit appropriately, it is often advisable to increase the training dataset size.</a:t>
            </a:r>
          </a:p>
          <a:p>
            <a:pPr algn="l">
              <a:buFont typeface="+mj-lt"/>
              <a:buAutoNum type="arabicPeriod"/>
            </a:pPr>
            <a:r>
              <a:rPr lang="en-US" b="1" i="0" dirty="0">
                <a:solidFill>
                  <a:srgbClr val="222222"/>
                </a:solidFill>
                <a:effectLst/>
                <a:latin typeface="unset"/>
              </a:rPr>
              <a:t>Train a less complex model: </a:t>
            </a:r>
            <a:r>
              <a:rPr lang="en-US" b="0" i="0" dirty="0">
                <a:solidFill>
                  <a:srgbClr val="444444"/>
                </a:solidFill>
                <a:effectLst/>
                <a:latin typeface="unset"/>
              </a:rPr>
              <a:t>As mentioned earlier, the main reason behind overfitting is excessive model complexity for a relatively less complex dataset. Hence it is advisable to reduce the model complexity in order to avoid overfitting. For Deep Learning, the model complexity can be reduced by reducing the number of layers and neurons.</a:t>
            </a:r>
          </a:p>
          <a:p>
            <a:pPr algn="l">
              <a:buFont typeface="+mj-lt"/>
              <a:buAutoNum type="arabicPeriod"/>
            </a:pPr>
            <a:r>
              <a:rPr lang="en-US" b="1" i="0" dirty="0">
                <a:solidFill>
                  <a:srgbClr val="222222"/>
                </a:solidFill>
                <a:effectLst/>
                <a:latin typeface="unset"/>
              </a:rPr>
              <a:t>Remove features: </a:t>
            </a:r>
            <a:r>
              <a:rPr lang="en-US" b="0" i="0" dirty="0">
                <a:solidFill>
                  <a:srgbClr val="444444"/>
                </a:solidFill>
                <a:effectLst/>
                <a:latin typeface="unset"/>
              </a:rPr>
              <a:t>As a contrast to the steps to avoid underfitting, if the number of features is too many, then the model tends to overfit. Hence, reducing the number of unnecessary or irrelevant features often leads to a better and more generalized model. Deep Learning models are usually not affected by this.</a:t>
            </a:r>
          </a:p>
          <a:p>
            <a:pPr algn="l">
              <a:buFont typeface="+mj-lt"/>
              <a:buAutoNum type="arabicPeriod"/>
            </a:pPr>
            <a:r>
              <a:rPr lang="en-US" b="1" i="0" dirty="0">
                <a:solidFill>
                  <a:srgbClr val="222222"/>
                </a:solidFill>
                <a:effectLst/>
                <a:latin typeface="unset"/>
              </a:rPr>
              <a:t>Regularization: </a:t>
            </a:r>
            <a:r>
              <a:rPr lang="en-US" b="0" i="0" dirty="0">
                <a:solidFill>
                  <a:srgbClr val="444444"/>
                </a:solidFill>
                <a:effectLst/>
                <a:latin typeface="unset"/>
              </a:rPr>
              <a:t>Regularization is the process of simplification of the model artificially, without losing the flexibility that it gains from having a higher complexity. With the increase in regularization, the effective model complexity decreases and hence prevents overfitting.</a:t>
            </a:r>
          </a:p>
          <a:p>
            <a:pPr algn="l">
              <a:buFont typeface="+mj-lt"/>
              <a:buAutoNum type="arabicPeriod"/>
            </a:pPr>
            <a:r>
              <a:rPr lang="en-US" b="1" i="0" dirty="0" err="1">
                <a:solidFill>
                  <a:srgbClr val="222222"/>
                </a:solidFill>
                <a:effectLst/>
                <a:latin typeface="unset"/>
              </a:rPr>
              <a:t>Ensembling</a:t>
            </a:r>
            <a:r>
              <a:rPr lang="en-US" b="1" i="0" dirty="0">
                <a:solidFill>
                  <a:srgbClr val="222222"/>
                </a:solidFill>
                <a:effectLst/>
                <a:latin typeface="unset"/>
              </a:rPr>
              <a:t>: </a:t>
            </a:r>
            <a:r>
              <a:rPr lang="en-US" b="0" i="0" dirty="0" err="1">
                <a:solidFill>
                  <a:srgbClr val="444444"/>
                </a:solidFill>
                <a:effectLst/>
                <a:latin typeface="unset"/>
              </a:rPr>
              <a:t>Ensembling</a:t>
            </a:r>
            <a:r>
              <a:rPr lang="en-US" b="0" i="0" dirty="0">
                <a:solidFill>
                  <a:srgbClr val="444444"/>
                </a:solidFill>
                <a:effectLst/>
                <a:latin typeface="unset"/>
              </a:rPr>
              <a:t> is a Machine Learning method which is used to combine the predictions from multiple separate models. It reduces the model complexity and reduces the errors of each model by taking the strengths of multiple models. Out of multiple </a:t>
            </a:r>
            <a:r>
              <a:rPr lang="en-US" b="0" i="0" dirty="0" err="1">
                <a:solidFill>
                  <a:srgbClr val="444444"/>
                </a:solidFill>
                <a:effectLst/>
                <a:latin typeface="unset"/>
              </a:rPr>
              <a:t>ensembling</a:t>
            </a:r>
            <a:r>
              <a:rPr lang="en-US" b="0" i="0" dirty="0">
                <a:solidFill>
                  <a:srgbClr val="444444"/>
                </a:solidFill>
                <a:effectLst/>
                <a:latin typeface="unset"/>
              </a:rPr>
              <a:t> methods, two of the most commonly used are Bagging and Boosting.</a:t>
            </a:r>
          </a:p>
          <a:p>
            <a:pPr marL="0" indent="0">
              <a:buNone/>
            </a:pPr>
            <a:br>
              <a:rPr lang="en-US" b="0" i="0" dirty="0">
                <a:solidFill>
                  <a:srgbClr val="444444"/>
                </a:solidFill>
                <a:effectLst/>
                <a:latin typeface="Raleway"/>
              </a:rPr>
            </a:br>
            <a:endParaRPr lang="en-IN" dirty="0"/>
          </a:p>
        </p:txBody>
      </p:sp>
    </p:spTree>
    <p:extLst>
      <p:ext uri="{BB962C8B-B14F-4D97-AF65-F5344CB8AC3E}">
        <p14:creationId xmlns:p14="http://schemas.microsoft.com/office/powerpoint/2010/main" val="3183603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653F-1F54-46EF-8C76-0EA0780235F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14790C0-920E-453A-B526-11E6B684B6AE}"/>
              </a:ext>
            </a:extLst>
          </p:cNvPr>
          <p:cNvPicPr>
            <a:picLocks noGrp="1" noChangeAspect="1"/>
          </p:cNvPicPr>
          <p:nvPr>
            <p:ph idx="1"/>
          </p:nvPr>
        </p:nvPicPr>
        <p:blipFill>
          <a:blip r:embed="rId2"/>
          <a:stretch>
            <a:fillRect/>
          </a:stretch>
        </p:blipFill>
        <p:spPr>
          <a:xfrm>
            <a:off x="1716543" y="1825625"/>
            <a:ext cx="8758913" cy="4351338"/>
          </a:xfrm>
        </p:spPr>
      </p:pic>
    </p:spTree>
    <p:extLst>
      <p:ext uri="{BB962C8B-B14F-4D97-AF65-F5344CB8AC3E}">
        <p14:creationId xmlns:p14="http://schemas.microsoft.com/office/powerpoint/2010/main" val="3408139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EC4-7ADC-43DD-990A-63111C3AD0BC}"/>
              </a:ext>
            </a:extLst>
          </p:cNvPr>
          <p:cNvSpPr>
            <a:spLocks noGrp="1"/>
          </p:cNvSpPr>
          <p:nvPr>
            <p:ph type="title"/>
          </p:nvPr>
        </p:nvSpPr>
        <p:spPr/>
        <p:txBody>
          <a:bodyPr/>
          <a:lstStyle/>
          <a:p>
            <a:r>
              <a:rPr lang="en-US" b="1" dirty="0">
                <a:solidFill>
                  <a:srgbClr val="002060"/>
                </a:solidFill>
              </a:rPr>
              <a:t>How to avoid overfitting</a:t>
            </a:r>
            <a:endParaRPr lang="en-IN" b="1" dirty="0">
              <a:solidFill>
                <a:srgbClr val="002060"/>
              </a:solidFill>
            </a:endParaRPr>
          </a:p>
        </p:txBody>
      </p:sp>
      <p:pic>
        <p:nvPicPr>
          <p:cNvPr id="4" name="Content Placeholder 3">
            <a:extLst>
              <a:ext uri="{FF2B5EF4-FFF2-40B4-BE49-F238E27FC236}">
                <a16:creationId xmlns:a16="http://schemas.microsoft.com/office/drawing/2014/main" id="{1E9366E0-467D-4E4C-BEDD-0D17B8926747}"/>
              </a:ext>
            </a:extLst>
          </p:cNvPr>
          <p:cNvPicPr>
            <a:picLocks noGrp="1" noChangeAspect="1"/>
          </p:cNvPicPr>
          <p:nvPr>
            <p:ph idx="1"/>
          </p:nvPr>
        </p:nvPicPr>
        <p:blipFill>
          <a:blip r:embed="rId2"/>
          <a:stretch>
            <a:fillRect/>
          </a:stretch>
        </p:blipFill>
        <p:spPr>
          <a:xfrm>
            <a:off x="3462291" y="1585928"/>
            <a:ext cx="4809378" cy="4809378"/>
          </a:xfrm>
          <a:prstGeom prst="rect">
            <a:avLst/>
          </a:prstGeom>
        </p:spPr>
      </p:pic>
    </p:spTree>
    <p:extLst>
      <p:ext uri="{BB962C8B-B14F-4D97-AF65-F5344CB8AC3E}">
        <p14:creationId xmlns:p14="http://schemas.microsoft.com/office/powerpoint/2010/main" val="1367515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D39B-A316-4CE3-929D-963773F479D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5024EB0-B538-4AEF-85EE-DBF3B9B586AB}"/>
              </a:ext>
            </a:extLst>
          </p:cNvPr>
          <p:cNvPicPr>
            <a:picLocks noGrp="1" noChangeAspect="1"/>
          </p:cNvPicPr>
          <p:nvPr>
            <p:ph idx="1"/>
          </p:nvPr>
        </p:nvPicPr>
        <p:blipFill>
          <a:blip r:embed="rId2"/>
          <a:stretch>
            <a:fillRect/>
          </a:stretch>
        </p:blipFill>
        <p:spPr>
          <a:xfrm>
            <a:off x="1443302" y="1825625"/>
            <a:ext cx="9305395" cy="4351338"/>
          </a:xfrm>
        </p:spPr>
      </p:pic>
    </p:spTree>
    <p:extLst>
      <p:ext uri="{BB962C8B-B14F-4D97-AF65-F5344CB8AC3E}">
        <p14:creationId xmlns:p14="http://schemas.microsoft.com/office/powerpoint/2010/main" val="2911885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D74BE-C0E3-404E-8047-11E2967FCE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4F81C46-F7B1-4C3C-875E-20E8B59D276E}"/>
              </a:ext>
            </a:extLst>
          </p:cNvPr>
          <p:cNvPicPr>
            <a:picLocks noGrp="1" noChangeAspect="1"/>
          </p:cNvPicPr>
          <p:nvPr>
            <p:ph idx="1"/>
          </p:nvPr>
        </p:nvPicPr>
        <p:blipFill>
          <a:blip r:embed="rId2"/>
          <a:stretch>
            <a:fillRect/>
          </a:stretch>
        </p:blipFill>
        <p:spPr>
          <a:xfrm>
            <a:off x="838200" y="2200165"/>
            <a:ext cx="10515600" cy="3602258"/>
          </a:xfrm>
        </p:spPr>
      </p:pic>
    </p:spTree>
    <p:extLst>
      <p:ext uri="{BB962C8B-B14F-4D97-AF65-F5344CB8AC3E}">
        <p14:creationId xmlns:p14="http://schemas.microsoft.com/office/powerpoint/2010/main" val="2853741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39A4-51DD-4077-A0FF-62D9F213FA7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072A3D8-BC65-4F01-B735-08EFC2448243}"/>
              </a:ext>
            </a:extLst>
          </p:cNvPr>
          <p:cNvPicPr>
            <a:picLocks noGrp="1" noChangeAspect="1"/>
          </p:cNvPicPr>
          <p:nvPr>
            <p:ph idx="1"/>
          </p:nvPr>
        </p:nvPicPr>
        <p:blipFill>
          <a:blip r:embed="rId2"/>
          <a:stretch>
            <a:fillRect/>
          </a:stretch>
        </p:blipFill>
        <p:spPr>
          <a:xfrm>
            <a:off x="838200" y="2168261"/>
            <a:ext cx="10515600" cy="3666066"/>
          </a:xfrm>
        </p:spPr>
      </p:pic>
    </p:spTree>
    <p:extLst>
      <p:ext uri="{BB962C8B-B14F-4D97-AF65-F5344CB8AC3E}">
        <p14:creationId xmlns:p14="http://schemas.microsoft.com/office/powerpoint/2010/main" val="2242019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55C2E-C6A9-441D-B213-06B369C5A8F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CCC54C-C18E-423B-95A1-9DF14189D18A}"/>
              </a:ext>
            </a:extLst>
          </p:cNvPr>
          <p:cNvPicPr>
            <a:picLocks noGrp="1" noChangeAspect="1"/>
          </p:cNvPicPr>
          <p:nvPr>
            <p:ph idx="1"/>
          </p:nvPr>
        </p:nvPicPr>
        <p:blipFill>
          <a:blip r:embed="rId2"/>
          <a:stretch>
            <a:fillRect/>
          </a:stretch>
        </p:blipFill>
        <p:spPr>
          <a:xfrm>
            <a:off x="1508788" y="1825625"/>
            <a:ext cx="9174423" cy="4351338"/>
          </a:xfrm>
        </p:spPr>
      </p:pic>
    </p:spTree>
    <p:extLst>
      <p:ext uri="{BB962C8B-B14F-4D97-AF65-F5344CB8AC3E}">
        <p14:creationId xmlns:p14="http://schemas.microsoft.com/office/powerpoint/2010/main" val="3274181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5F89-E128-447E-9BDB-A42A9B0293B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355583D-7911-469F-8B7C-B66FC93CAFBA}"/>
              </a:ext>
            </a:extLst>
          </p:cNvPr>
          <p:cNvPicPr>
            <a:picLocks noGrp="1" noChangeAspect="1"/>
          </p:cNvPicPr>
          <p:nvPr>
            <p:ph idx="1"/>
          </p:nvPr>
        </p:nvPicPr>
        <p:blipFill>
          <a:blip r:embed="rId2"/>
          <a:stretch>
            <a:fillRect/>
          </a:stretch>
        </p:blipFill>
        <p:spPr>
          <a:xfrm>
            <a:off x="2685150" y="1997573"/>
            <a:ext cx="6281112" cy="4067768"/>
          </a:xfrm>
          <a:prstGeom prst="rect">
            <a:avLst/>
          </a:prstGeom>
        </p:spPr>
      </p:pic>
    </p:spTree>
    <p:extLst>
      <p:ext uri="{BB962C8B-B14F-4D97-AF65-F5344CB8AC3E}">
        <p14:creationId xmlns:p14="http://schemas.microsoft.com/office/powerpoint/2010/main" val="1840305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4077F-27BA-4E28-8DD6-F7339426C75C}"/>
              </a:ext>
            </a:extLst>
          </p:cNvPr>
          <p:cNvSpPr>
            <a:spLocks noGrp="1"/>
          </p:cNvSpPr>
          <p:nvPr>
            <p:ph type="title"/>
          </p:nvPr>
        </p:nvSpPr>
        <p:spPr/>
        <p:txBody>
          <a:bodyPr/>
          <a:lstStyle/>
          <a:p>
            <a:endParaRPr lang="en-IN"/>
          </a:p>
        </p:txBody>
      </p:sp>
      <p:pic>
        <p:nvPicPr>
          <p:cNvPr id="5122" name="Picture 2" descr="What is underfitting and overfitting in machine learning and how to deal  with it. | by Anup Bhande | GreyAtom | Medium">
            <a:extLst>
              <a:ext uri="{FF2B5EF4-FFF2-40B4-BE49-F238E27FC236}">
                <a16:creationId xmlns:a16="http://schemas.microsoft.com/office/drawing/2014/main" id="{EC39ED12-882D-4DD4-8F0F-19378ED0EE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9811" y="2047081"/>
            <a:ext cx="7792264" cy="2699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440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7306-8D84-4DC6-83A8-D3A36634F02D}"/>
              </a:ext>
            </a:extLst>
          </p:cNvPr>
          <p:cNvSpPr>
            <a:spLocks noGrp="1"/>
          </p:cNvSpPr>
          <p:nvPr>
            <p:ph type="title"/>
          </p:nvPr>
        </p:nvSpPr>
        <p:spPr/>
        <p:txBody>
          <a:bodyPr/>
          <a:lstStyle/>
          <a:p>
            <a:endParaRPr lang="en-IN"/>
          </a:p>
        </p:txBody>
      </p:sp>
      <p:pic>
        <p:nvPicPr>
          <p:cNvPr id="4098" name="Picture 2" descr="underfitting overfitting">
            <a:extLst>
              <a:ext uri="{FF2B5EF4-FFF2-40B4-BE49-F238E27FC236}">
                <a16:creationId xmlns:a16="http://schemas.microsoft.com/office/drawing/2014/main" id="{E61388CE-6366-4C2F-A035-89A9080EB1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2699" y="1825625"/>
            <a:ext cx="762660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500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7D7F-21A8-4B14-B1D0-D4F49EBD010F}"/>
              </a:ext>
            </a:extLst>
          </p:cNvPr>
          <p:cNvSpPr>
            <a:spLocks noGrp="1"/>
          </p:cNvSpPr>
          <p:nvPr>
            <p:ph type="title"/>
          </p:nvPr>
        </p:nvSpPr>
        <p:spPr/>
        <p:txBody>
          <a:bodyPr>
            <a:normAutofit fontScale="90000"/>
          </a:bodyPr>
          <a:lstStyle/>
          <a:p>
            <a:r>
              <a:rPr lang="en-US" sz="3100" b="1" i="0" dirty="0">
                <a:solidFill>
                  <a:srgbClr val="333333"/>
                </a:solidFill>
                <a:effectLst/>
                <a:latin typeface="poppins"/>
              </a:rPr>
              <a:t>Let’s Take an Example to Understand Underfitting vs. Overfitting</a:t>
            </a:r>
            <a:br>
              <a:rPr lang="en-US" b="1" i="0" dirty="0">
                <a:solidFill>
                  <a:srgbClr val="333333"/>
                </a:solidFill>
                <a:effectLst/>
                <a:latin typeface="poppins"/>
              </a:rPr>
            </a:br>
            <a:endParaRPr lang="en-IN" dirty="0"/>
          </a:p>
        </p:txBody>
      </p:sp>
      <p:pic>
        <p:nvPicPr>
          <p:cNvPr id="1026" name="Picture 2" descr="underfitting overfitting">
            <a:extLst>
              <a:ext uri="{FF2B5EF4-FFF2-40B4-BE49-F238E27FC236}">
                <a16:creationId xmlns:a16="http://schemas.microsoft.com/office/drawing/2014/main" id="{A21CA3B9-1DEA-4CC1-94BF-592846B5AD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8687" y="1690688"/>
            <a:ext cx="5204684" cy="2372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2BAD5D-878C-4ED0-A7A6-0F6CB22709E2}"/>
              </a:ext>
            </a:extLst>
          </p:cNvPr>
          <p:cNvPicPr>
            <a:picLocks noChangeAspect="1"/>
          </p:cNvPicPr>
          <p:nvPr/>
        </p:nvPicPr>
        <p:blipFill>
          <a:blip r:embed="rId3"/>
          <a:stretch>
            <a:fillRect/>
          </a:stretch>
        </p:blipFill>
        <p:spPr>
          <a:xfrm>
            <a:off x="6924583" y="1275750"/>
            <a:ext cx="3937246" cy="1813048"/>
          </a:xfrm>
          <a:prstGeom prst="rect">
            <a:avLst/>
          </a:prstGeom>
        </p:spPr>
      </p:pic>
      <p:pic>
        <p:nvPicPr>
          <p:cNvPr id="7" name="Picture 6">
            <a:extLst>
              <a:ext uri="{FF2B5EF4-FFF2-40B4-BE49-F238E27FC236}">
                <a16:creationId xmlns:a16="http://schemas.microsoft.com/office/drawing/2014/main" id="{3207BA5D-A966-4BDB-B41E-21AC63965063}"/>
              </a:ext>
            </a:extLst>
          </p:cNvPr>
          <p:cNvPicPr>
            <a:picLocks noChangeAspect="1"/>
          </p:cNvPicPr>
          <p:nvPr/>
        </p:nvPicPr>
        <p:blipFill>
          <a:blip r:embed="rId4"/>
          <a:stretch>
            <a:fillRect/>
          </a:stretch>
        </p:blipFill>
        <p:spPr>
          <a:xfrm>
            <a:off x="6838472" y="3278806"/>
            <a:ext cx="4023357" cy="1569010"/>
          </a:xfrm>
          <a:prstGeom prst="rect">
            <a:avLst/>
          </a:prstGeom>
        </p:spPr>
      </p:pic>
      <p:pic>
        <p:nvPicPr>
          <p:cNvPr id="1028" name="Picture 4" descr="underfitting overfitting">
            <a:extLst>
              <a:ext uri="{FF2B5EF4-FFF2-40B4-BE49-F238E27FC236}">
                <a16:creationId xmlns:a16="http://schemas.microsoft.com/office/drawing/2014/main" id="{5BED12FC-F49D-4D45-B435-776DFCDB6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499" y="5037824"/>
            <a:ext cx="3549413" cy="1712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22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09FA-22D8-43C5-8C7D-448006F17F3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C659EB02-8FFD-4554-8383-6518C05F2CA0}"/>
              </a:ext>
            </a:extLst>
          </p:cNvPr>
          <p:cNvPicPr>
            <a:picLocks noGrp="1" noChangeAspect="1"/>
          </p:cNvPicPr>
          <p:nvPr>
            <p:ph idx="1"/>
          </p:nvPr>
        </p:nvPicPr>
        <p:blipFill>
          <a:blip r:embed="rId2"/>
          <a:stretch>
            <a:fillRect/>
          </a:stretch>
        </p:blipFill>
        <p:spPr>
          <a:xfrm>
            <a:off x="2476870" y="438304"/>
            <a:ext cx="6054571" cy="6054571"/>
          </a:xfrm>
          <a:prstGeom prst="rect">
            <a:avLst/>
          </a:prstGeom>
        </p:spPr>
      </p:pic>
    </p:spTree>
    <p:extLst>
      <p:ext uri="{BB962C8B-B14F-4D97-AF65-F5344CB8AC3E}">
        <p14:creationId xmlns:p14="http://schemas.microsoft.com/office/powerpoint/2010/main" val="3586424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BA4-2E55-4C0A-8FC3-E19AFF0F7D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28DBE0-F641-4A9E-B9F6-0420D26736E6}"/>
              </a:ext>
            </a:extLst>
          </p:cNvPr>
          <p:cNvSpPr>
            <a:spLocks noGrp="1"/>
          </p:cNvSpPr>
          <p:nvPr>
            <p:ph idx="1"/>
          </p:nvPr>
        </p:nvSpPr>
        <p:spPr/>
        <p:txBody>
          <a:bodyPr/>
          <a:lstStyle/>
          <a:p>
            <a:r>
              <a:rPr lang="en-US" dirty="0">
                <a:hlinkClick r:id="rId2"/>
              </a:rPr>
              <a:t>Machine Learning: What Is Overfitting and Underfitting? (knowledgehut.com)</a:t>
            </a:r>
            <a:endParaRPr lang="en-IN" dirty="0"/>
          </a:p>
        </p:txBody>
      </p:sp>
    </p:spTree>
    <p:extLst>
      <p:ext uri="{BB962C8B-B14F-4D97-AF65-F5344CB8AC3E}">
        <p14:creationId xmlns:p14="http://schemas.microsoft.com/office/powerpoint/2010/main" val="2959366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3D21-9029-411C-AE29-42C72346B53F}"/>
              </a:ext>
            </a:extLst>
          </p:cNvPr>
          <p:cNvSpPr>
            <a:spLocks noGrp="1"/>
          </p:cNvSpPr>
          <p:nvPr>
            <p:ph type="title"/>
          </p:nvPr>
        </p:nvSpPr>
        <p:spPr/>
        <p:txBody>
          <a:bodyPr/>
          <a:lstStyle/>
          <a:p>
            <a:endParaRPr lang="en-IN"/>
          </a:p>
        </p:txBody>
      </p:sp>
      <p:pic>
        <p:nvPicPr>
          <p:cNvPr id="2050" name="Picture 2" descr="underfitting overfitting">
            <a:extLst>
              <a:ext uri="{FF2B5EF4-FFF2-40B4-BE49-F238E27FC236}">
                <a16:creationId xmlns:a16="http://schemas.microsoft.com/office/drawing/2014/main" id="{E2BF5684-70EA-401C-AED3-470DF2DCF6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4677" y="1825625"/>
            <a:ext cx="772264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895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1F1E-A291-4C2C-A03B-4CBC5E8052DE}"/>
              </a:ext>
            </a:extLst>
          </p:cNvPr>
          <p:cNvSpPr>
            <a:spLocks noGrp="1"/>
          </p:cNvSpPr>
          <p:nvPr>
            <p:ph type="title"/>
          </p:nvPr>
        </p:nvSpPr>
        <p:spPr/>
        <p:txBody>
          <a:bodyPr/>
          <a:lstStyle/>
          <a:p>
            <a:endParaRPr lang="en-IN"/>
          </a:p>
        </p:txBody>
      </p:sp>
      <p:pic>
        <p:nvPicPr>
          <p:cNvPr id="3074" name="Picture 2" descr="underfitting overfitting">
            <a:extLst>
              <a:ext uri="{FF2B5EF4-FFF2-40B4-BE49-F238E27FC236}">
                <a16:creationId xmlns:a16="http://schemas.microsoft.com/office/drawing/2014/main" id="{79B07240-F71C-4D55-9E8B-02FF5D58FD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2226" y="1825625"/>
            <a:ext cx="758754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004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FF7F5-B225-4040-B621-8F41EFC730EC}"/>
              </a:ext>
            </a:extLst>
          </p:cNvPr>
          <p:cNvSpPr>
            <a:spLocks noGrp="1"/>
          </p:cNvSpPr>
          <p:nvPr>
            <p:ph type="title"/>
          </p:nvPr>
        </p:nvSpPr>
        <p:spPr/>
        <p:txBody>
          <a:bodyPr>
            <a:normAutofit fontScale="90000"/>
          </a:bodyPr>
          <a:lstStyle/>
          <a:p>
            <a:r>
              <a:rPr lang="en-US" b="1" i="0" dirty="0">
                <a:solidFill>
                  <a:srgbClr val="333333"/>
                </a:solidFill>
                <a:effectLst/>
                <a:latin typeface="poppins"/>
              </a:rPr>
              <a:t>How Does this Relate to Underfitting and Overfitting in Machine Learning?</a:t>
            </a:r>
            <a:br>
              <a:rPr lang="en-US" b="1" i="0" dirty="0">
                <a:solidFill>
                  <a:srgbClr val="333333"/>
                </a:solidFill>
                <a:effectLst/>
                <a:latin typeface="poppins"/>
              </a:rPr>
            </a:br>
            <a:endParaRPr lang="en-IN" dirty="0"/>
          </a:p>
        </p:txBody>
      </p:sp>
      <p:pic>
        <p:nvPicPr>
          <p:cNvPr id="4" name="Content Placeholder 3">
            <a:extLst>
              <a:ext uri="{FF2B5EF4-FFF2-40B4-BE49-F238E27FC236}">
                <a16:creationId xmlns:a16="http://schemas.microsoft.com/office/drawing/2014/main" id="{3379CE12-B7AE-4140-B9D1-0499719AFEA2}"/>
              </a:ext>
            </a:extLst>
          </p:cNvPr>
          <p:cNvPicPr>
            <a:picLocks noGrp="1" noChangeAspect="1"/>
          </p:cNvPicPr>
          <p:nvPr>
            <p:ph idx="1"/>
          </p:nvPr>
        </p:nvPicPr>
        <p:blipFill>
          <a:blip r:embed="rId2"/>
          <a:stretch>
            <a:fillRect/>
          </a:stretch>
        </p:blipFill>
        <p:spPr>
          <a:xfrm>
            <a:off x="2438400" y="2105819"/>
            <a:ext cx="7315200" cy="3790950"/>
          </a:xfrm>
          <a:prstGeom prst="rect">
            <a:avLst/>
          </a:prstGeom>
        </p:spPr>
      </p:pic>
    </p:spTree>
    <p:extLst>
      <p:ext uri="{BB962C8B-B14F-4D97-AF65-F5344CB8AC3E}">
        <p14:creationId xmlns:p14="http://schemas.microsoft.com/office/powerpoint/2010/main" val="328605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8E78-24AE-4C74-8251-22BBBDFB8DCC}"/>
              </a:ext>
            </a:extLst>
          </p:cNvPr>
          <p:cNvSpPr>
            <a:spLocks noGrp="1"/>
          </p:cNvSpPr>
          <p:nvPr>
            <p:ph type="title"/>
          </p:nvPr>
        </p:nvSpPr>
        <p:spPr/>
        <p:txBody>
          <a:bodyPr/>
          <a:lstStyle/>
          <a:p>
            <a:r>
              <a:rPr lang="en-US" sz="2800" b="1" dirty="0">
                <a:solidFill>
                  <a:srgbClr val="222222"/>
                </a:solidFill>
                <a:latin typeface="Raleway"/>
              </a:rPr>
              <a:t>Underfitting</a:t>
            </a:r>
            <a:endParaRPr lang="en-IN" sz="2800" b="1" dirty="0">
              <a:solidFill>
                <a:srgbClr val="222222"/>
              </a:solidFill>
              <a:latin typeface="Raleway"/>
            </a:endParaRPr>
          </a:p>
        </p:txBody>
      </p:sp>
      <p:pic>
        <p:nvPicPr>
          <p:cNvPr id="4" name="Content Placeholder 3">
            <a:extLst>
              <a:ext uri="{FF2B5EF4-FFF2-40B4-BE49-F238E27FC236}">
                <a16:creationId xmlns:a16="http://schemas.microsoft.com/office/drawing/2014/main" id="{34AE58EA-E02A-445D-9E14-93823728F4DA}"/>
              </a:ext>
            </a:extLst>
          </p:cNvPr>
          <p:cNvPicPr>
            <a:picLocks noGrp="1" noChangeAspect="1"/>
          </p:cNvPicPr>
          <p:nvPr>
            <p:ph idx="1"/>
          </p:nvPr>
        </p:nvPicPr>
        <p:blipFill>
          <a:blip r:embed="rId2"/>
          <a:stretch>
            <a:fillRect/>
          </a:stretch>
        </p:blipFill>
        <p:spPr>
          <a:xfrm>
            <a:off x="3593657" y="1568172"/>
            <a:ext cx="5004686" cy="5004686"/>
          </a:xfrm>
          <a:prstGeom prst="rect">
            <a:avLst/>
          </a:prstGeom>
        </p:spPr>
      </p:pic>
    </p:spTree>
    <p:extLst>
      <p:ext uri="{BB962C8B-B14F-4D97-AF65-F5344CB8AC3E}">
        <p14:creationId xmlns:p14="http://schemas.microsoft.com/office/powerpoint/2010/main" val="244999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FC14-E0B5-40C1-AB48-5F8F013C64D5}"/>
              </a:ext>
            </a:extLst>
          </p:cNvPr>
          <p:cNvSpPr>
            <a:spLocks noGrp="1"/>
          </p:cNvSpPr>
          <p:nvPr>
            <p:ph type="title"/>
          </p:nvPr>
        </p:nvSpPr>
        <p:spPr/>
        <p:txBody>
          <a:bodyPr/>
          <a:lstStyle/>
          <a:p>
            <a:r>
              <a:rPr lang="en-IN" sz="2800" b="1" dirty="0">
                <a:solidFill>
                  <a:srgbClr val="222222"/>
                </a:solidFill>
                <a:latin typeface="Raleway"/>
              </a:rPr>
              <a:t>Classification:</a:t>
            </a:r>
          </a:p>
        </p:txBody>
      </p:sp>
      <p:pic>
        <p:nvPicPr>
          <p:cNvPr id="6146" name="Picture 2">
            <a:extLst>
              <a:ext uri="{FF2B5EF4-FFF2-40B4-BE49-F238E27FC236}">
                <a16:creationId xmlns:a16="http://schemas.microsoft.com/office/drawing/2014/main" id="{5AC9BE37-B0A1-4A5B-A1A9-480D7F2AAB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69" y="2586507"/>
            <a:ext cx="10601000" cy="268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598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AB79C-AAE6-46B2-8206-89185B931E41}"/>
              </a:ext>
            </a:extLst>
          </p:cNvPr>
          <p:cNvSpPr>
            <a:spLocks noGrp="1"/>
          </p:cNvSpPr>
          <p:nvPr>
            <p:ph type="title"/>
          </p:nvPr>
        </p:nvSpPr>
        <p:spPr/>
        <p:txBody>
          <a:bodyPr/>
          <a:lstStyle/>
          <a:p>
            <a:r>
              <a:rPr lang="en-US" b="1" dirty="0"/>
              <a:t>Regression</a:t>
            </a:r>
            <a:endParaRPr lang="en-IN" b="1" dirty="0"/>
          </a:p>
        </p:txBody>
      </p:sp>
      <p:pic>
        <p:nvPicPr>
          <p:cNvPr id="7170" name="Picture 2" descr="the data points are laid out in a given pattern">
            <a:extLst>
              <a:ext uri="{FF2B5EF4-FFF2-40B4-BE49-F238E27FC236}">
                <a16:creationId xmlns:a16="http://schemas.microsoft.com/office/drawing/2014/main" id="{469A0D68-139A-483A-A253-32701C8BA2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7565" y="2704456"/>
            <a:ext cx="9767424" cy="31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745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13666</TotalTime>
  <Words>1199</Words>
  <Application>Microsoft Office PowerPoint</Application>
  <PresentationFormat>Widescreen</PresentationFormat>
  <Paragraphs>60</Paragraphs>
  <Slides>31</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Adobe Caslon Pro</vt:lpstr>
      <vt:lpstr>Arial</vt:lpstr>
      <vt:lpstr>Calibri</vt:lpstr>
      <vt:lpstr>Calibri Light</vt:lpstr>
      <vt:lpstr>Cambria</vt:lpstr>
      <vt:lpstr>Georgia</vt:lpstr>
      <vt:lpstr>Poppins</vt:lpstr>
      <vt:lpstr>Raleway</vt:lpstr>
      <vt:lpstr>unset</vt:lpstr>
      <vt:lpstr>Office Theme</vt:lpstr>
      <vt:lpstr>PowerPoint Presentation</vt:lpstr>
      <vt:lpstr>Underfitting and Overfitting</vt:lpstr>
      <vt:lpstr>Let’s Take an Example to Understand Underfitting vs. Overfitting </vt:lpstr>
      <vt:lpstr>PowerPoint Presentation</vt:lpstr>
      <vt:lpstr>PowerPoint Presentation</vt:lpstr>
      <vt:lpstr>How Does this Relate to Underfitting and Overfitting in Machine Learning? </vt:lpstr>
      <vt:lpstr>Underfitting</vt:lpstr>
      <vt:lpstr>Classification:</vt:lpstr>
      <vt:lpstr>Regression</vt:lpstr>
      <vt:lpstr>PowerPoint Presentation</vt:lpstr>
      <vt:lpstr>Detection of underfitting model: </vt:lpstr>
      <vt:lpstr>Fix for an underfitting model: </vt:lpstr>
      <vt:lpstr>How to avoid underfitting</vt:lpstr>
      <vt:lpstr>Overfitting</vt:lpstr>
      <vt:lpstr>Overfitting </vt:lpstr>
      <vt:lpstr>Overfitting</vt:lpstr>
      <vt:lpstr>Classification</vt:lpstr>
      <vt:lpstr>Regression</vt:lpstr>
      <vt:lpstr>PowerPoint Presentation</vt:lpstr>
      <vt:lpstr>Fix for an overfitting model: </vt:lpstr>
      <vt:lpstr>PowerPoint Presentation</vt:lpstr>
      <vt:lpstr>How to avoid overfitting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Underfitting and Overfitting</dc:title>
  <dc:creator>kriti ohri</dc:creator>
  <cp:lastModifiedBy>Kriti Ohri</cp:lastModifiedBy>
  <cp:revision>20</cp:revision>
  <dcterms:created xsi:type="dcterms:W3CDTF">2021-05-17T04:49:02Z</dcterms:created>
  <dcterms:modified xsi:type="dcterms:W3CDTF">2024-09-23T07:51:41Z</dcterms:modified>
</cp:coreProperties>
</file>